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73" r:id="rId18"/>
    <p:sldId id="272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89A2-9B97-4AAE-9D38-37B7CBA79590}" type="datetimeFigureOut">
              <a:rPr lang="cs-CZ" smtClean="0"/>
              <a:pPr/>
              <a:t>2.5.2012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5E64-2CF7-4F75-9813-D812291F38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89A2-9B97-4AAE-9D38-37B7CBA79590}" type="datetimeFigureOut">
              <a:rPr lang="cs-CZ" smtClean="0"/>
              <a:pPr/>
              <a:t>2.5.2012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5E64-2CF7-4F75-9813-D812291F38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89A2-9B97-4AAE-9D38-37B7CBA79590}" type="datetimeFigureOut">
              <a:rPr lang="cs-CZ" smtClean="0"/>
              <a:pPr/>
              <a:t>2.5.2012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5E64-2CF7-4F75-9813-D812291F38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89A2-9B97-4AAE-9D38-37B7CBA79590}" type="datetimeFigureOut">
              <a:rPr lang="cs-CZ" smtClean="0"/>
              <a:pPr/>
              <a:t>2.5.2012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5E64-2CF7-4F75-9813-D812291F38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89A2-9B97-4AAE-9D38-37B7CBA79590}" type="datetimeFigureOut">
              <a:rPr lang="cs-CZ" smtClean="0"/>
              <a:pPr/>
              <a:t>2.5.2012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5E64-2CF7-4F75-9813-D812291F38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89A2-9B97-4AAE-9D38-37B7CBA79590}" type="datetimeFigureOut">
              <a:rPr lang="cs-CZ" smtClean="0"/>
              <a:pPr/>
              <a:t>2.5.2012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5E64-2CF7-4F75-9813-D812291F38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89A2-9B97-4AAE-9D38-37B7CBA79590}" type="datetimeFigureOut">
              <a:rPr lang="cs-CZ" smtClean="0"/>
              <a:pPr/>
              <a:t>2.5.2012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5E64-2CF7-4F75-9813-D812291F38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89A2-9B97-4AAE-9D38-37B7CBA79590}" type="datetimeFigureOut">
              <a:rPr lang="cs-CZ" smtClean="0"/>
              <a:pPr/>
              <a:t>2.5.2012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5E64-2CF7-4F75-9813-D812291F38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89A2-9B97-4AAE-9D38-37B7CBA79590}" type="datetimeFigureOut">
              <a:rPr lang="cs-CZ" smtClean="0"/>
              <a:pPr/>
              <a:t>2.5.2012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5E64-2CF7-4F75-9813-D812291F38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89A2-9B97-4AAE-9D38-37B7CBA79590}" type="datetimeFigureOut">
              <a:rPr lang="cs-CZ" smtClean="0"/>
              <a:pPr/>
              <a:t>2.5.2012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5E64-2CF7-4F75-9813-D812291F38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389A2-9B97-4AAE-9D38-37B7CBA79590}" type="datetimeFigureOut">
              <a:rPr lang="cs-CZ" smtClean="0"/>
              <a:pPr/>
              <a:t>2.5.2012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D05E64-2CF7-4F75-9813-D812291F3886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D389A2-9B97-4AAE-9D38-37B7CBA79590}" type="datetimeFigureOut">
              <a:rPr lang="cs-CZ" smtClean="0"/>
              <a:pPr/>
              <a:t>2.5.2012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D05E64-2CF7-4F75-9813-D812291F3886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844825"/>
            <a:ext cx="7772400" cy="1755626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Asistovaná reprodukce u akvarijních ryb – aneb jak vytírat problémové druhy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495128"/>
          </a:xfrm>
        </p:spPr>
        <p:txBody>
          <a:bodyPr>
            <a:normAutofit fontScale="55000" lnSpcReduction="20000"/>
          </a:bodyPr>
          <a:lstStyle/>
          <a:p>
            <a:r>
              <a:rPr lang="cs-CZ" sz="5100" dirty="0" smtClean="0"/>
              <a:t>Vladimír </a:t>
            </a:r>
            <a:r>
              <a:rPr lang="cs-CZ" sz="5100" dirty="0" smtClean="0"/>
              <a:t>Vrabec</a:t>
            </a:r>
          </a:p>
          <a:p>
            <a:endParaRPr lang="cs-CZ" sz="5100" dirty="0" smtClean="0"/>
          </a:p>
          <a:p>
            <a:r>
              <a:rPr lang="cs-CZ" dirty="0" smtClean="0"/>
              <a:t>Pro účely této výukové prezentace byla použita i různá vyobrazení dostupná prostřednictvím </a:t>
            </a:r>
          </a:p>
          <a:p>
            <a:r>
              <a:rPr lang="cs-CZ" dirty="0" smtClean="0"/>
              <a:t>internetu</a:t>
            </a:r>
            <a:r>
              <a:rPr lang="cs-CZ" dirty="0" smtClean="0"/>
              <a:t>, u části z nich není k dispozici souhlas autorů s jejich užitím, prosíme proto aby nás kontaktovali ohledně domluvy o podmínkách užití či odstranění. Za tichý souhlas děkujeme.</a:t>
            </a:r>
          </a:p>
          <a:p>
            <a:endParaRPr lang="cs-CZ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cs-CZ" i="1" dirty="0" err="1" smtClean="0"/>
              <a:t>Balantiocheilos</a:t>
            </a:r>
            <a:r>
              <a:rPr lang="cs-CZ" i="1" dirty="0" smtClean="0"/>
              <a:t> </a:t>
            </a:r>
            <a:r>
              <a:rPr lang="cs-CZ" i="1" dirty="0" err="1" smtClean="0"/>
              <a:t>melanopterum</a:t>
            </a:r>
            <a:endParaRPr lang="cs-CZ" i="1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80728"/>
            <a:ext cx="5887541" cy="3925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ovéPole 2"/>
          <p:cNvSpPr txBox="1"/>
          <p:nvPr/>
        </p:nvSpPr>
        <p:spPr>
          <a:xfrm>
            <a:off x="6444209" y="1772816"/>
            <a:ext cx="23762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Stáří ryb 4 roky</a:t>
            </a:r>
          </a:p>
          <a:p>
            <a:r>
              <a:rPr lang="cs-CZ" dirty="0" smtClean="0"/>
              <a:t>Spontánní tření ve vodním sloupci</a:t>
            </a:r>
          </a:p>
          <a:p>
            <a:r>
              <a:rPr lang="cs-CZ" dirty="0" smtClean="0"/>
              <a:t>27°C, pH 6,5, vodivost 120 mikro Siemens na cm</a:t>
            </a:r>
          </a:p>
          <a:p>
            <a:r>
              <a:rPr lang="cs-CZ" dirty="0" err="1" smtClean="0"/>
              <a:t>Oplozenost</a:t>
            </a:r>
            <a:r>
              <a:rPr lang="cs-CZ" dirty="0" smtClean="0"/>
              <a:t> 60%</a:t>
            </a:r>
            <a:endParaRPr lang="cs-CZ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864096"/>
          </a:xfrm>
        </p:spPr>
        <p:txBody>
          <a:bodyPr/>
          <a:lstStyle/>
          <a:p>
            <a:r>
              <a:rPr lang="cs-CZ" i="1" dirty="0" err="1" smtClean="0"/>
              <a:t>Botia</a:t>
            </a:r>
            <a:r>
              <a:rPr lang="cs-CZ" i="1" dirty="0" smtClean="0"/>
              <a:t> </a:t>
            </a:r>
            <a:r>
              <a:rPr lang="cs-CZ" i="1" dirty="0" err="1" smtClean="0"/>
              <a:t>macracantha</a:t>
            </a:r>
            <a:endParaRPr lang="cs-CZ" i="1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628800"/>
            <a:ext cx="5117926" cy="396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ovéPole 2"/>
          <p:cNvSpPr txBox="1"/>
          <p:nvPr/>
        </p:nvSpPr>
        <p:spPr>
          <a:xfrm>
            <a:off x="5724128" y="2389530"/>
            <a:ext cx="31683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Kapří hypofýza</a:t>
            </a:r>
          </a:p>
          <a:p>
            <a:r>
              <a:rPr lang="cs-CZ" dirty="0" smtClean="0"/>
              <a:t>0,5 g 2 x samici po 24 hod a 1 x samci (spolu s 2. </a:t>
            </a:r>
            <a:r>
              <a:rPr lang="cs-CZ" dirty="0" err="1" smtClean="0"/>
              <a:t>samiččí</a:t>
            </a:r>
            <a:r>
              <a:rPr lang="cs-CZ" dirty="0" smtClean="0"/>
              <a:t> dávkou)</a:t>
            </a:r>
          </a:p>
          <a:p>
            <a:r>
              <a:rPr lang="cs-CZ" dirty="0" smtClean="0"/>
              <a:t>Stáří ryb 4 roky</a:t>
            </a:r>
          </a:p>
          <a:p>
            <a:r>
              <a:rPr lang="cs-CZ" dirty="0" smtClean="0"/>
              <a:t>Spontánní tření v proudu u dna mezi úkryty</a:t>
            </a:r>
          </a:p>
          <a:p>
            <a:r>
              <a:rPr lang="cs-CZ" dirty="0" smtClean="0"/>
              <a:t>27°C, pH 6,7, 80 </a:t>
            </a:r>
            <a:r>
              <a:rPr lang="cs-CZ" dirty="0" err="1" smtClean="0"/>
              <a:t>mikroSiemens</a:t>
            </a:r>
            <a:r>
              <a:rPr lang="cs-CZ" dirty="0" smtClean="0"/>
              <a:t> na cm</a:t>
            </a:r>
          </a:p>
          <a:p>
            <a:r>
              <a:rPr lang="cs-CZ" dirty="0" err="1" smtClean="0"/>
              <a:t>Oplozenost</a:t>
            </a:r>
            <a:r>
              <a:rPr lang="cs-CZ" dirty="0" smtClean="0"/>
              <a:t> 25%</a:t>
            </a:r>
            <a:endParaRPr lang="cs-CZ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cs-CZ" i="1" dirty="0" err="1" smtClean="0"/>
              <a:t>Acanthodoras</a:t>
            </a:r>
            <a:r>
              <a:rPr lang="cs-CZ" i="1" dirty="0" smtClean="0"/>
              <a:t> </a:t>
            </a:r>
            <a:r>
              <a:rPr lang="cs-CZ" i="1" dirty="0" err="1" smtClean="0"/>
              <a:t>cataphractus</a:t>
            </a:r>
            <a:endParaRPr lang="cs-CZ" i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836712"/>
            <a:ext cx="6595327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ovéPole 2"/>
          <p:cNvSpPr txBox="1"/>
          <p:nvPr/>
        </p:nvSpPr>
        <p:spPr>
          <a:xfrm>
            <a:off x="6876256" y="2780928"/>
            <a:ext cx="208823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Kapří hypofýza</a:t>
            </a:r>
          </a:p>
          <a:p>
            <a:r>
              <a:rPr lang="cs-CZ" dirty="0" smtClean="0"/>
              <a:t>0,5 mg</a:t>
            </a:r>
          </a:p>
          <a:p>
            <a:r>
              <a:rPr lang="cs-CZ" dirty="0" smtClean="0"/>
              <a:t>Stáří ryb 3 roky</a:t>
            </a:r>
          </a:p>
          <a:p>
            <a:r>
              <a:rPr lang="cs-CZ" dirty="0" smtClean="0"/>
              <a:t>Výtěr umělý za 20 hod po aplikaci </a:t>
            </a:r>
          </a:p>
          <a:p>
            <a:r>
              <a:rPr lang="cs-CZ" dirty="0" smtClean="0"/>
              <a:t>26°C , pH 6,2, </a:t>
            </a:r>
            <a:r>
              <a:rPr lang="cs-CZ" dirty="0" err="1" smtClean="0"/>
              <a:t>dGH</a:t>
            </a:r>
            <a:r>
              <a:rPr lang="cs-CZ" dirty="0" smtClean="0"/>
              <a:t> 12°N</a:t>
            </a:r>
          </a:p>
          <a:p>
            <a:r>
              <a:rPr lang="cs-CZ" dirty="0" err="1" smtClean="0"/>
              <a:t>Oplozenost</a:t>
            </a:r>
            <a:r>
              <a:rPr lang="cs-CZ" dirty="0" smtClean="0"/>
              <a:t> 60%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827584" y="5661248"/>
            <a:ext cx="2034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500 – 600 na samici</a:t>
            </a:r>
            <a:endParaRPr lang="cs-CZ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cs-CZ" i="1" dirty="0" err="1" smtClean="0"/>
              <a:t>Platydoras</a:t>
            </a:r>
            <a:r>
              <a:rPr lang="cs-CZ" i="1" dirty="0" smtClean="0"/>
              <a:t> </a:t>
            </a:r>
            <a:r>
              <a:rPr lang="cs-CZ" i="1" dirty="0" err="1" smtClean="0"/>
              <a:t>costatus</a:t>
            </a:r>
            <a:endParaRPr lang="cs-CZ" i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36712"/>
            <a:ext cx="603461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ovéPole 2"/>
          <p:cNvSpPr txBox="1"/>
          <p:nvPr/>
        </p:nvSpPr>
        <p:spPr>
          <a:xfrm>
            <a:off x="6444208" y="2060848"/>
            <a:ext cx="25202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Kapří hypofýza</a:t>
            </a:r>
          </a:p>
          <a:p>
            <a:r>
              <a:rPr lang="cs-CZ" dirty="0" smtClean="0"/>
              <a:t>0,5 mg</a:t>
            </a:r>
          </a:p>
          <a:p>
            <a:r>
              <a:rPr lang="cs-CZ" dirty="0" smtClean="0"/>
              <a:t>Stáří 4 roky</a:t>
            </a:r>
          </a:p>
          <a:p>
            <a:r>
              <a:rPr lang="cs-CZ" dirty="0" smtClean="0"/>
              <a:t>Výtěr umělý za 24 hod po stimulaci</a:t>
            </a:r>
          </a:p>
          <a:p>
            <a:r>
              <a:rPr lang="cs-CZ" dirty="0" smtClean="0"/>
              <a:t>28°C, pH 6,8, 250 </a:t>
            </a:r>
            <a:r>
              <a:rPr lang="cs-CZ" dirty="0" err="1" smtClean="0"/>
              <a:t>mikroSiemens</a:t>
            </a:r>
            <a:r>
              <a:rPr lang="cs-CZ" dirty="0" smtClean="0"/>
              <a:t> na cm</a:t>
            </a:r>
          </a:p>
          <a:p>
            <a:r>
              <a:rPr lang="cs-CZ" dirty="0" err="1" smtClean="0"/>
              <a:t>Oplozenost</a:t>
            </a:r>
            <a:r>
              <a:rPr lang="cs-CZ" dirty="0" smtClean="0"/>
              <a:t> 85%</a:t>
            </a:r>
            <a:endParaRPr lang="cs-CZ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cs-CZ" i="1" dirty="0" err="1" smtClean="0"/>
              <a:t>Leiocasis</a:t>
            </a:r>
            <a:r>
              <a:rPr lang="cs-CZ" i="1" dirty="0" smtClean="0"/>
              <a:t> </a:t>
            </a:r>
            <a:r>
              <a:rPr lang="cs-CZ" i="1" dirty="0" err="1" smtClean="0"/>
              <a:t>siamensis</a:t>
            </a:r>
            <a:endParaRPr lang="cs-CZ" i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836712"/>
            <a:ext cx="6696743" cy="3715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ovéPole 2"/>
          <p:cNvSpPr txBox="1"/>
          <p:nvPr/>
        </p:nvSpPr>
        <p:spPr>
          <a:xfrm>
            <a:off x="2267744" y="5013176"/>
            <a:ext cx="380110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Kapří hypofýza 0,8 mg</a:t>
            </a:r>
          </a:p>
          <a:p>
            <a:r>
              <a:rPr lang="cs-CZ" dirty="0" smtClean="0"/>
              <a:t>Stáří ryb 4 roky</a:t>
            </a:r>
          </a:p>
          <a:p>
            <a:r>
              <a:rPr lang="cs-CZ" dirty="0" smtClean="0"/>
              <a:t>Výtěr umělý za 24 hod po aplikaci</a:t>
            </a:r>
          </a:p>
          <a:p>
            <a:r>
              <a:rPr lang="cs-CZ" dirty="0" smtClean="0"/>
              <a:t>26°C, pH 7,2, 485 </a:t>
            </a:r>
            <a:r>
              <a:rPr lang="cs-CZ" dirty="0" err="1" smtClean="0"/>
              <a:t>mikroSiemens</a:t>
            </a:r>
            <a:r>
              <a:rPr lang="cs-CZ" dirty="0" smtClean="0"/>
              <a:t> na cm</a:t>
            </a:r>
          </a:p>
          <a:p>
            <a:r>
              <a:rPr lang="cs-CZ" dirty="0" err="1" smtClean="0"/>
              <a:t>Oplozenost</a:t>
            </a:r>
            <a:r>
              <a:rPr lang="cs-CZ" dirty="0" smtClean="0"/>
              <a:t> 75%</a:t>
            </a:r>
            <a:endParaRPr lang="cs-CZ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35280" cy="720080"/>
          </a:xfrm>
        </p:spPr>
        <p:txBody>
          <a:bodyPr>
            <a:normAutofit fontScale="90000"/>
          </a:bodyPr>
          <a:lstStyle/>
          <a:p>
            <a:r>
              <a:rPr lang="cs-CZ" i="1" dirty="0" err="1" smtClean="0"/>
              <a:t>Synodontis</a:t>
            </a:r>
            <a:r>
              <a:rPr lang="cs-CZ" i="1" dirty="0" smtClean="0"/>
              <a:t> </a:t>
            </a:r>
            <a:r>
              <a:rPr lang="cs-CZ" i="1" dirty="0" err="1" smtClean="0"/>
              <a:t>nigrita</a:t>
            </a:r>
            <a:endParaRPr lang="cs-CZ" i="1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64704"/>
            <a:ext cx="5616624" cy="3747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ovéPole 2"/>
          <p:cNvSpPr txBox="1"/>
          <p:nvPr/>
        </p:nvSpPr>
        <p:spPr>
          <a:xfrm>
            <a:off x="6084168" y="2564904"/>
            <a:ext cx="310642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Kapří hypofýza</a:t>
            </a:r>
          </a:p>
          <a:p>
            <a:pPr marL="342900" indent="-342900">
              <a:buAutoNum type="arabicPeriod"/>
            </a:pPr>
            <a:r>
              <a:rPr lang="cs-CZ" dirty="0" smtClean="0"/>
              <a:t>Dávka 0,6 mg</a:t>
            </a:r>
          </a:p>
          <a:p>
            <a:pPr marL="342900" indent="-342900">
              <a:buAutoNum type="arabicPeriod"/>
            </a:pPr>
            <a:r>
              <a:rPr lang="cs-CZ" dirty="0" smtClean="0"/>
              <a:t>Dávka za 24 hod 0,6 mg</a:t>
            </a:r>
          </a:p>
          <a:p>
            <a:r>
              <a:rPr lang="cs-CZ" dirty="0" smtClean="0"/>
              <a:t>Stáří ryb 6 let</a:t>
            </a:r>
          </a:p>
          <a:p>
            <a:r>
              <a:rPr lang="cs-CZ" dirty="0" smtClean="0"/>
              <a:t>Tření bouřlivé a spontánní</a:t>
            </a:r>
          </a:p>
          <a:p>
            <a:r>
              <a:rPr lang="cs-CZ" dirty="0" smtClean="0"/>
              <a:t>27 – 29°C, pH 5,6-6,3</a:t>
            </a:r>
          </a:p>
          <a:p>
            <a:r>
              <a:rPr lang="cs-CZ" dirty="0" smtClean="0"/>
              <a:t>570 – 830 </a:t>
            </a:r>
            <a:r>
              <a:rPr lang="cs-CZ" dirty="0" err="1" smtClean="0"/>
              <a:t>mikroSiemens</a:t>
            </a:r>
            <a:r>
              <a:rPr lang="cs-CZ" dirty="0" smtClean="0"/>
              <a:t> na cm</a:t>
            </a:r>
          </a:p>
          <a:p>
            <a:r>
              <a:rPr lang="cs-CZ" dirty="0" err="1" smtClean="0"/>
              <a:t>Oplozenost</a:t>
            </a:r>
            <a:r>
              <a:rPr lang="cs-CZ" dirty="0" smtClean="0"/>
              <a:t> 50%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1259632" y="4941168"/>
            <a:ext cx="51125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Možno postupně:</a:t>
            </a:r>
          </a:p>
          <a:p>
            <a:r>
              <a:rPr lang="cs-CZ" dirty="0" smtClean="0"/>
              <a:t>Reaguje i na </a:t>
            </a:r>
            <a:r>
              <a:rPr lang="cs-CZ" dirty="0" err="1" smtClean="0"/>
              <a:t>Dirigestran</a:t>
            </a:r>
            <a:r>
              <a:rPr lang="cs-CZ" dirty="0" smtClean="0"/>
              <a:t> 40 mikrogramů po 24 hod</a:t>
            </a:r>
          </a:p>
          <a:p>
            <a:r>
              <a:rPr lang="cs-CZ" dirty="0"/>
              <a:t>Kapří hypofýza 5 mg 2 x po 12 hod</a:t>
            </a:r>
          </a:p>
          <a:p>
            <a:r>
              <a:rPr lang="cs-CZ" dirty="0" err="1" smtClean="0"/>
              <a:t>Agolutin</a:t>
            </a:r>
            <a:r>
              <a:rPr lang="cs-CZ" dirty="0" smtClean="0"/>
              <a:t> 6 mg pouze samicím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435280" cy="792088"/>
          </a:xfrm>
        </p:spPr>
        <p:txBody>
          <a:bodyPr/>
          <a:lstStyle/>
          <a:p>
            <a:r>
              <a:rPr lang="cs-CZ" i="1" dirty="0" err="1" smtClean="0"/>
              <a:t>Synodontis</a:t>
            </a:r>
            <a:r>
              <a:rPr lang="cs-CZ" i="1" dirty="0" smtClean="0"/>
              <a:t> </a:t>
            </a:r>
            <a:r>
              <a:rPr lang="cs-CZ" i="1" dirty="0" err="1" smtClean="0"/>
              <a:t>velifer</a:t>
            </a:r>
            <a:endParaRPr lang="cs-CZ" i="1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908720"/>
            <a:ext cx="6667500" cy="444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ovéPole 2"/>
          <p:cNvSpPr txBox="1"/>
          <p:nvPr/>
        </p:nvSpPr>
        <p:spPr>
          <a:xfrm>
            <a:off x="7164289" y="2996952"/>
            <a:ext cx="187220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smtClean="0"/>
              <a:t>Kapří hypofýza</a:t>
            </a:r>
          </a:p>
          <a:p>
            <a:r>
              <a:rPr lang="cs-CZ" dirty="0" smtClean="0"/>
              <a:t>2 dávky po 0,5 mg</a:t>
            </a:r>
          </a:p>
          <a:p>
            <a:r>
              <a:rPr lang="cs-CZ" dirty="0" smtClean="0"/>
              <a:t>Stáří 7-8 let</a:t>
            </a:r>
          </a:p>
          <a:p>
            <a:r>
              <a:rPr lang="cs-CZ" dirty="0" smtClean="0"/>
              <a:t>Výtěr umělý za 24 hod po 2. stimulaci</a:t>
            </a:r>
          </a:p>
          <a:p>
            <a:r>
              <a:rPr lang="cs-CZ" dirty="0" smtClean="0"/>
              <a:t>28°C, pH 6,8</a:t>
            </a:r>
          </a:p>
          <a:p>
            <a:r>
              <a:rPr lang="cs-CZ" dirty="0" smtClean="0"/>
              <a:t>450 </a:t>
            </a:r>
            <a:r>
              <a:rPr lang="cs-CZ" dirty="0" err="1" smtClean="0"/>
              <a:t>mikrosiemens</a:t>
            </a:r>
            <a:r>
              <a:rPr lang="cs-CZ" dirty="0" smtClean="0"/>
              <a:t> na cm</a:t>
            </a:r>
          </a:p>
          <a:p>
            <a:r>
              <a:rPr lang="cs-CZ" dirty="0" err="1" smtClean="0"/>
              <a:t>Oplozenost</a:t>
            </a:r>
            <a:r>
              <a:rPr lang="cs-CZ" dirty="0" smtClean="0"/>
              <a:t> 30%</a:t>
            </a:r>
            <a:endParaRPr lang="cs-CZ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cs-CZ" i="1" dirty="0" err="1" smtClean="0"/>
              <a:t>Carassius</a:t>
            </a:r>
            <a:r>
              <a:rPr lang="cs-CZ" i="1" dirty="0" smtClean="0"/>
              <a:t> </a:t>
            </a:r>
            <a:r>
              <a:rPr lang="cs-CZ" i="1" dirty="0" err="1" smtClean="0"/>
              <a:t>auratus</a:t>
            </a:r>
            <a:r>
              <a:rPr lang="cs-CZ" i="1" dirty="0" smtClean="0"/>
              <a:t> </a:t>
            </a:r>
            <a:r>
              <a:rPr lang="cs-CZ" dirty="0" smtClean="0"/>
              <a:t>var. </a:t>
            </a:r>
            <a:r>
              <a:rPr lang="cs-CZ" i="1" dirty="0" err="1" smtClean="0"/>
              <a:t>bicaudatus</a:t>
            </a:r>
            <a:endParaRPr lang="cs-CZ" i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836713"/>
            <a:ext cx="8229600" cy="1944216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Kapří hypofýza, 3 mg samici po 24 hod, 1 x samci spolu s 2. dávkou samici</a:t>
            </a:r>
          </a:p>
          <a:p>
            <a:r>
              <a:rPr lang="cs-CZ" dirty="0" smtClean="0"/>
              <a:t>Umělý výtěr</a:t>
            </a:r>
          </a:p>
          <a:p>
            <a:r>
              <a:rPr lang="cs-CZ" dirty="0" smtClean="0"/>
              <a:t>20 – 24°C, pH 7,2, </a:t>
            </a:r>
            <a:r>
              <a:rPr lang="cs-CZ" dirty="0" err="1" smtClean="0"/>
              <a:t>dGH</a:t>
            </a:r>
            <a:r>
              <a:rPr lang="cs-CZ" dirty="0" smtClean="0"/>
              <a:t> 10°N</a:t>
            </a:r>
          </a:p>
          <a:p>
            <a:r>
              <a:rPr lang="cs-CZ" dirty="0" smtClean="0"/>
              <a:t>2 – 3 roky stáří ryb ?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2348880"/>
            <a:ext cx="5430771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2798065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Závěry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760640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Vliv stáří ryby na </a:t>
            </a:r>
            <a:r>
              <a:rPr lang="cs-CZ" dirty="0" err="1" smtClean="0"/>
              <a:t>oplozenost</a:t>
            </a:r>
            <a:r>
              <a:rPr lang="cs-CZ" dirty="0" smtClean="0"/>
              <a:t>?</a:t>
            </a:r>
          </a:p>
          <a:p>
            <a:r>
              <a:rPr lang="cs-CZ" dirty="0" smtClean="0"/>
              <a:t>Zatím nejsou vymezeny druhově specifické postupy</a:t>
            </a:r>
          </a:p>
          <a:p>
            <a:r>
              <a:rPr lang="cs-CZ" dirty="0" smtClean="0"/>
              <a:t>Jiné druhy, které byly úspěšně indukovány:</a:t>
            </a:r>
          </a:p>
          <a:p>
            <a:pPr marL="0" indent="0">
              <a:buNone/>
            </a:pPr>
            <a:r>
              <a:rPr lang="cs-CZ" i="1" dirty="0" err="1" smtClean="0"/>
              <a:t>Cichlaosma</a:t>
            </a:r>
            <a:r>
              <a:rPr lang="cs-CZ" i="1" dirty="0" smtClean="0"/>
              <a:t> </a:t>
            </a:r>
            <a:r>
              <a:rPr lang="cs-CZ" i="1" dirty="0" err="1" smtClean="0"/>
              <a:t>bimaculatum</a:t>
            </a:r>
            <a:r>
              <a:rPr lang="cs-CZ" dirty="0" smtClean="0"/>
              <a:t>, </a:t>
            </a:r>
            <a:r>
              <a:rPr lang="cs-CZ" dirty="0" err="1" smtClean="0"/>
              <a:t>tetry</a:t>
            </a:r>
            <a:r>
              <a:rPr lang="cs-CZ" dirty="0" smtClean="0"/>
              <a:t>, kaprovité, sekavci (</a:t>
            </a:r>
            <a:r>
              <a:rPr lang="cs-CZ" i="1" dirty="0" err="1" smtClean="0"/>
              <a:t>Pangio</a:t>
            </a:r>
            <a:r>
              <a:rPr lang="cs-CZ" dirty="0" smtClean="0"/>
              <a:t>), hodně sumců, </a:t>
            </a:r>
            <a:r>
              <a:rPr lang="cs-CZ" dirty="0" err="1" smtClean="0"/>
              <a:t>hrotočelci</a:t>
            </a:r>
            <a:r>
              <a:rPr lang="cs-CZ" dirty="0" smtClean="0"/>
              <a:t> (</a:t>
            </a:r>
            <a:r>
              <a:rPr lang="cs-CZ" dirty="0" err="1" smtClean="0"/>
              <a:t>Mastacembelidae</a:t>
            </a:r>
            <a:r>
              <a:rPr lang="cs-CZ" dirty="0" smtClean="0"/>
              <a:t>), halančíci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Kaprovité a </a:t>
            </a:r>
            <a:r>
              <a:rPr lang="cs-CZ" dirty="0" err="1" smtClean="0"/>
              <a:t>sekavcovité</a:t>
            </a:r>
            <a:r>
              <a:rPr lang="cs-CZ" dirty="0" smtClean="0"/>
              <a:t> ryby reagují lépe na syntetické preparáty (</a:t>
            </a:r>
            <a:r>
              <a:rPr lang="cs-CZ" dirty="0" err="1" smtClean="0"/>
              <a:t>Praedyn</a:t>
            </a:r>
            <a:r>
              <a:rPr lang="cs-CZ" dirty="0" smtClean="0"/>
              <a:t>)</a:t>
            </a:r>
          </a:p>
          <a:p>
            <a:pPr marL="0" indent="0">
              <a:buNone/>
            </a:pPr>
            <a:r>
              <a:rPr lang="cs-CZ" dirty="0" smtClean="0"/>
              <a:t>Sumci lépe na kapří hypofýzu nebo hormonální ovlivnění na více úrovních</a:t>
            </a:r>
          </a:p>
          <a:p>
            <a:pPr marL="0" indent="0">
              <a:buNone/>
            </a:pPr>
            <a:r>
              <a:rPr lang="cs-CZ" dirty="0" smtClean="0"/>
              <a:t>Získat mlíčí u sumců i po stimulaci je problém (obtížné), samice ovulují dobře</a:t>
            </a:r>
          </a:p>
          <a:p>
            <a:pPr marL="0" indent="0">
              <a:buNone/>
            </a:pPr>
            <a:r>
              <a:rPr lang="cs-CZ" dirty="0" smtClean="0"/>
              <a:t>Kaprovití uvolňují mlíčí velmi ochotně často i bez stimulace</a:t>
            </a:r>
            <a:endParaRPr lang="cs-CZ" dirty="0"/>
          </a:p>
          <a:p>
            <a:pPr marL="0" indent="0">
              <a:buNone/>
            </a:pPr>
            <a:r>
              <a:rPr lang="cs-CZ" b="1" dirty="0" smtClean="0">
                <a:solidFill>
                  <a:srgbClr val="FF0000"/>
                </a:solidFill>
              </a:rPr>
              <a:t>POZOR – Po prvním indukovaném rozmnožení za účasti hormonálních preparátů často následují další rozmnožovací cykly zcela spontánně</a:t>
            </a:r>
          </a:p>
        </p:txBody>
      </p:sp>
    </p:spTree>
    <p:extLst>
      <p:ext uri="{BB962C8B-B14F-4D97-AF65-F5344CB8AC3E}">
        <p14:creationId xmlns="" xmlns:p14="http://schemas.microsoft.com/office/powerpoint/2010/main" val="2029678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64704"/>
          </a:xfrm>
        </p:spPr>
        <p:txBody>
          <a:bodyPr/>
          <a:lstStyle/>
          <a:p>
            <a:r>
              <a:rPr lang="cs-CZ" dirty="0" smtClean="0"/>
              <a:t>Proč problémové ryby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9512" y="764704"/>
            <a:ext cx="8712968" cy="5904656"/>
          </a:xfrm>
        </p:spPr>
        <p:txBody>
          <a:bodyPr/>
          <a:lstStyle/>
          <a:p>
            <a:r>
              <a:rPr lang="cs-CZ" dirty="0" smtClean="0"/>
              <a:t>Přírodní podmínky a jejich napodobení v akváriu, kolísaní během sezóny v přírodě</a:t>
            </a:r>
          </a:p>
          <a:p>
            <a:r>
              <a:rPr lang="cs-CZ" dirty="0" smtClean="0"/>
              <a:t>Prostředí, které rybě nabízíte</a:t>
            </a:r>
          </a:p>
          <a:p>
            <a:r>
              <a:rPr lang="cs-CZ" dirty="0" smtClean="0"/>
              <a:t>Věk ryby do tření – dlouhověké ryby s pozdějším dospíváním do rozmnožovacího věku (sumci)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28118167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Stimulaci rozmnožení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r>
              <a:rPr lang="cs-CZ" dirty="0" smtClean="0"/>
              <a:t>Náhlá změna podmínek (pH, teplota vody, tvrdost) = období dešťů</a:t>
            </a:r>
          </a:p>
          <a:p>
            <a:r>
              <a:rPr lang="cs-CZ" dirty="0" err="1" smtClean="0"/>
              <a:t>Atmosferický</a:t>
            </a:r>
            <a:r>
              <a:rPr lang="cs-CZ" dirty="0" smtClean="0"/>
              <a:t> tlak (kolísání) = období dešťů</a:t>
            </a:r>
          </a:p>
          <a:p>
            <a:r>
              <a:rPr lang="cs-CZ" dirty="0" smtClean="0"/>
              <a:t>Kolísání hladiny = období dešťů</a:t>
            </a:r>
          </a:p>
          <a:p>
            <a:r>
              <a:rPr lang="cs-CZ" dirty="0" smtClean="0"/>
              <a:t>Častá výměna vody = období dešťů</a:t>
            </a:r>
          </a:p>
          <a:p>
            <a:r>
              <a:rPr lang="cs-CZ" dirty="0" smtClean="0"/>
              <a:t>Stimulace </a:t>
            </a:r>
            <a:r>
              <a:rPr lang="cs-CZ" dirty="0" err="1" smtClean="0"/>
              <a:t>dešťe</a:t>
            </a:r>
            <a:r>
              <a:rPr lang="cs-CZ" dirty="0" smtClean="0"/>
              <a:t> a bouřky (metal)</a:t>
            </a:r>
          </a:p>
          <a:p>
            <a:r>
              <a:rPr lang="cs-CZ" dirty="0" smtClean="0"/>
              <a:t>Změna ve složení chovného páru či skupiny </a:t>
            </a:r>
          </a:p>
          <a:p>
            <a:r>
              <a:rPr lang="cs-CZ" dirty="0" smtClean="0"/>
              <a:t>Konkurence druhého partnera (oboje pohlaví)</a:t>
            </a:r>
          </a:p>
          <a:p>
            <a:r>
              <a:rPr lang="cs-CZ" dirty="0" smtClean="0"/>
              <a:t>Hormonální ovlivnění ryb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705459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Hormonální stimulace v odchovech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Ryby v dobré kondici, zdravé a v reprodukčním věku</a:t>
            </a:r>
          </a:p>
          <a:p>
            <a:r>
              <a:rPr lang="cs-CZ" dirty="0" smtClean="0"/>
              <a:t>Pokud samice nemá zralé jikry = zastavení vývoje jiker</a:t>
            </a:r>
          </a:p>
          <a:p>
            <a:r>
              <a:rPr lang="cs-CZ" dirty="0" smtClean="0"/>
              <a:t>Gonadotropní hormony (kapří hypofýza nebo cejn, sumec)</a:t>
            </a:r>
          </a:p>
          <a:p>
            <a:r>
              <a:rPr lang="cs-CZ" dirty="0" smtClean="0"/>
              <a:t>Odběr ze zdravých dospělých ryb před třením ihned po usmrcení</a:t>
            </a:r>
          </a:p>
          <a:p>
            <a:r>
              <a:rPr lang="cs-CZ" dirty="0" smtClean="0"/>
              <a:t>6 x propírá se acetonem, pak se uchovávají celé 1 – 2 roky v acetonu nebo nasucho v zatavených ampulích v lednici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2274973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20080"/>
          </a:xfrm>
        </p:spPr>
        <p:txBody>
          <a:bodyPr>
            <a:normAutofit fontScale="90000"/>
          </a:bodyPr>
          <a:lstStyle/>
          <a:p>
            <a:r>
              <a:rPr lang="cs-CZ" dirty="0" smtClean="0"/>
              <a:t>Hormonální stimulace v odchovech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908720"/>
            <a:ext cx="8507288" cy="5688632"/>
          </a:xfrm>
        </p:spPr>
        <p:txBody>
          <a:bodyPr>
            <a:normAutofit fontScale="77500" lnSpcReduction="20000"/>
          </a:bodyPr>
          <a:lstStyle/>
          <a:p>
            <a:r>
              <a:rPr lang="cs-CZ" dirty="0" smtClean="0"/>
              <a:t>Rozetření na prášek, odváží se kolik a naředí fyziologickým roztokem (6,5 g </a:t>
            </a:r>
            <a:r>
              <a:rPr lang="cs-CZ" dirty="0" err="1" smtClean="0"/>
              <a:t>NaCl</a:t>
            </a:r>
            <a:r>
              <a:rPr lang="cs-CZ" dirty="0" smtClean="0"/>
              <a:t> na 1 l destilované vody)</a:t>
            </a:r>
          </a:p>
          <a:p>
            <a:r>
              <a:rPr lang="cs-CZ" dirty="0" smtClean="0"/>
              <a:t>Suspenze injekcí do svaloviny ryb, velkochov produkce i do břišní dutiny</a:t>
            </a:r>
          </a:p>
          <a:p>
            <a:r>
              <a:rPr lang="cs-CZ" dirty="0" smtClean="0"/>
              <a:t>Množství závisí na druhu ryby – v akvaristice stále experimentujeme</a:t>
            </a:r>
          </a:p>
          <a:p>
            <a:r>
              <a:rPr lang="cs-CZ" dirty="0" smtClean="0"/>
              <a:t>Rybnikářství pro ryby o 3 kg – 1 mg hypofýzy na každých 10 cm největšího obvodu těla na výšku nebo 2 – 20 mg hypofýzy na 1 kg váhy ryby</a:t>
            </a:r>
          </a:p>
          <a:p>
            <a:r>
              <a:rPr lang="cs-CZ" dirty="0" smtClean="0"/>
              <a:t>V akvaristice nutno dávku ověřit na méně hodnotných jedincích – riziko úhynu (fyziologický i mechanický zákrok, zvýšení hormonální hladiny šokově, zvětšení objemu tělních tekutin, šok z vylovení a manipulace) – citlivé jsou máloostné, odolnější jsou sumci</a:t>
            </a:r>
          </a:p>
          <a:p>
            <a:r>
              <a:rPr lang="cs-CZ" dirty="0" smtClean="0"/>
              <a:t>Náhradní gonadotropiny (nerybího původu) </a:t>
            </a:r>
            <a:r>
              <a:rPr lang="cs-CZ" dirty="0" err="1" smtClean="0"/>
              <a:t>choriogonadotropní</a:t>
            </a:r>
            <a:r>
              <a:rPr lang="cs-CZ" dirty="0" smtClean="0"/>
              <a:t> hormony PRAEDYN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22785575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Hormonální stimulace v odchovech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Po aplikaci hormonů v </a:t>
            </a:r>
            <a:r>
              <a:rPr lang="cs-CZ" dirty="0" err="1" smtClean="0"/>
              <a:t>prům</a:t>
            </a:r>
            <a:r>
              <a:rPr lang="cs-CZ" dirty="0" smtClean="0"/>
              <a:t>. rybářství následuje výtěr umělý</a:t>
            </a:r>
          </a:p>
          <a:p>
            <a:r>
              <a:rPr lang="cs-CZ" dirty="0" smtClean="0"/>
              <a:t>Mechanicky tlakem na bříško ryby se vymačkají jikry a mlíčí, smíchá se v misce peroutkou (oplození) a inkubuje standardně v chovném zařízení</a:t>
            </a:r>
          </a:p>
          <a:p>
            <a:r>
              <a:rPr lang="cs-CZ" dirty="0" smtClean="0"/>
              <a:t>Před mechanickým výtěrem zkontrolovat zralost jiker (jádro vajíčka na okraji, těsně u membrány)</a:t>
            </a:r>
          </a:p>
          <a:p>
            <a:r>
              <a:rPr lang="cs-CZ" dirty="0" smtClean="0"/>
              <a:t>Jikry jsou schopny oplození jen během desítky sekund, řádově minuty, spermie mají mimo vhodné prostředí stejný problém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32018387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Experiment – následující ryby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 smtClean="0"/>
              <a:t>300 l s osvětlením 12 h denně, silná filtrace, hygienická akvária, 24 – 27°C,  pH 6,8-7,2, vodivost 450 -620 </a:t>
            </a:r>
            <a:r>
              <a:rPr lang="cs-CZ" dirty="0" err="1" smtClean="0"/>
              <a:t>mikroSiemens</a:t>
            </a:r>
            <a:r>
              <a:rPr lang="cs-CZ" dirty="0" smtClean="0"/>
              <a:t> na cm, trs </a:t>
            </a:r>
            <a:r>
              <a:rPr lang="cs-CZ" dirty="0" err="1" smtClean="0"/>
              <a:t>Vesicularia</a:t>
            </a:r>
            <a:r>
              <a:rPr lang="cs-CZ" dirty="0" smtClean="0"/>
              <a:t>, keramické drenážní roury</a:t>
            </a:r>
          </a:p>
          <a:p>
            <a:r>
              <a:rPr lang="cs-CZ" dirty="0" smtClean="0"/>
              <a:t>8 – 12 jedinců v nádrži</a:t>
            </a:r>
          </a:p>
          <a:p>
            <a:r>
              <a:rPr lang="cs-CZ" dirty="0" smtClean="0"/>
              <a:t>Potrava </a:t>
            </a:r>
            <a:r>
              <a:rPr lang="cs-CZ" dirty="0" err="1" smtClean="0"/>
              <a:t>tetramin</a:t>
            </a:r>
            <a:r>
              <a:rPr lang="cs-CZ" dirty="0" smtClean="0"/>
              <a:t>, </a:t>
            </a:r>
            <a:r>
              <a:rPr lang="cs-CZ" dirty="0" err="1" smtClean="0"/>
              <a:t>hikari</a:t>
            </a:r>
            <a:r>
              <a:rPr lang="cs-CZ" dirty="0" smtClean="0"/>
              <a:t> a mražená živá ad </a:t>
            </a:r>
            <a:r>
              <a:rPr lang="cs-CZ" dirty="0" err="1" smtClean="0"/>
              <a:t>libitum</a:t>
            </a:r>
            <a:endParaRPr lang="cs-CZ" dirty="0" smtClean="0"/>
          </a:p>
          <a:p>
            <a:r>
              <a:rPr lang="cs-CZ" dirty="0" smtClean="0"/>
              <a:t>Před aplikací hormonů – simulace umělého deště</a:t>
            </a:r>
          </a:p>
          <a:p>
            <a:r>
              <a:rPr lang="cs-CZ" dirty="0" smtClean="0"/>
              <a:t>Hormony injekčně do hřbetní svaloviny</a:t>
            </a:r>
          </a:p>
          <a:p>
            <a:r>
              <a:rPr lang="cs-CZ" dirty="0" smtClean="0"/>
              <a:t>Umělý výtěr nasucho do </a:t>
            </a:r>
            <a:r>
              <a:rPr lang="cs-CZ" dirty="0" err="1" smtClean="0"/>
              <a:t>polyethylénové</a:t>
            </a:r>
            <a:r>
              <a:rPr lang="cs-CZ" dirty="0" smtClean="0"/>
              <a:t>  misky, po promíchání do akvária na </a:t>
            </a:r>
            <a:r>
              <a:rPr lang="cs-CZ" dirty="0" err="1" smtClean="0"/>
              <a:t>Vesicularii</a:t>
            </a:r>
            <a:endParaRPr lang="cs-CZ" dirty="0"/>
          </a:p>
        </p:txBody>
      </p:sp>
    </p:spTree>
    <p:extLst>
      <p:ext uri="{BB962C8B-B14F-4D97-AF65-F5344CB8AC3E}">
        <p14:creationId xmlns="" xmlns:p14="http://schemas.microsoft.com/office/powerpoint/2010/main" val="2723537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cs-CZ" i="1" dirty="0" err="1" smtClean="0"/>
              <a:t>Epalzeorhynchos</a:t>
            </a:r>
            <a:r>
              <a:rPr lang="cs-CZ" i="1" dirty="0" smtClean="0"/>
              <a:t> </a:t>
            </a:r>
            <a:r>
              <a:rPr lang="cs-CZ" i="1" dirty="0" err="1" smtClean="0"/>
              <a:t>bicolor</a:t>
            </a:r>
            <a:endParaRPr lang="cs-CZ" i="1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5976664" cy="4781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ovéPole 2"/>
          <p:cNvSpPr txBox="1"/>
          <p:nvPr/>
        </p:nvSpPr>
        <p:spPr>
          <a:xfrm>
            <a:off x="6444208" y="1052736"/>
            <a:ext cx="259228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Praedyn</a:t>
            </a:r>
            <a:endParaRPr lang="cs-CZ" dirty="0" smtClean="0"/>
          </a:p>
          <a:p>
            <a:r>
              <a:rPr lang="cs-CZ" dirty="0" smtClean="0"/>
              <a:t>Stáří 3 roky</a:t>
            </a:r>
          </a:p>
          <a:p>
            <a:r>
              <a:rPr lang="cs-CZ" dirty="0" smtClean="0"/>
              <a:t>Spontánní tření v proudu vody</a:t>
            </a:r>
          </a:p>
          <a:p>
            <a:r>
              <a:rPr lang="cs-CZ" dirty="0" smtClean="0"/>
              <a:t>26°C, pH 6,3, vodivost 65 </a:t>
            </a:r>
            <a:r>
              <a:rPr lang="cs-CZ" dirty="0" err="1" smtClean="0"/>
              <a:t>mikroSiemens</a:t>
            </a:r>
            <a:r>
              <a:rPr lang="cs-CZ" dirty="0" smtClean="0"/>
              <a:t> na cm</a:t>
            </a:r>
          </a:p>
          <a:p>
            <a:r>
              <a:rPr lang="cs-CZ" dirty="0" err="1" smtClean="0"/>
              <a:t>Oplozenost</a:t>
            </a:r>
            <a:r>
              <a:rPr lang="cs-CZ" dirty="0" smtClean="0"/>
              <a:t> 90%</a:t>
            </a:r>
          </a:p>
          <a:p>
            <a:r>
              <a:rPr lang="cs-CZ" dirty="0" smtClean="0"/>
              <a:t>Jikry pelagické a bobtnají</a:t>
            </a:r>
            <a:endParaRPr lang="cs-CZ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/>
          <a:lstStyle/>
          <a:p>
            <a:r>
              <a:rPr lang="cs-CZ" i="1" dirty="0" err="1" smtClean="0"/>
              <a:t>Epalzeorhynchus</a:t>
            </a:r>
            <a:r>
              <a:rPr lang="cs-CZ" i="1" dirty="0" smtClean="0"/>
              <a:t> </a:t>
            </a:r>
            <a:r>
              <a:rPr lang="cs-CZ" i="1" dirty="0" err="1" smtClean="0"/>
              <a:t>fre</a:t>
            </a:r>
            <a:r>
              <a:rPr lang="cs-CZ" dirty="0" err="1" smtClean="0"/>
              <a:t>natum</a:t>
            </a:r>
            <a:endParaRPr lang="cs-CZ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08720"/>
            <a:ext cx="5904656" cy="393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ovéPole 2"/>
          <p:cNvSpPr txBox="1"/>
          <p:nvPr/>
        </p:nvSpPr>
        <p:spPr>
          <a:xfrm>
            <a:off x="6300193" y="1196752"/>
            <a:ext cx="26642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 err="1" smtClean="0"/>
              <a:t>Praedyn</a:t>
            </a:r>
            <a:endParaRPr lang="cs-CZ" dirty="0" smtClean="0"/>
          </a:p>
          <a:p>
            <a:r>
              <a:rPr lang="cs-CZ" dirty="0" smtClean="0"/>
              <a:t>Stáří ryb 3,5 roku</a:t>
            </a:r>
          </a:p>
          <a:p>
            <a:r>
              <a:rPr lang="cs-CZ" dirty="0" smtClean="0"/>
              <a:t>Parametry vody jako u E. </a:t>
            </a:r>
            <a:r>
              <a:rPr lang="cs-CZ" dirty="0" err="1" smtClean="0"/>
              <a:t>bicolor</a:t>
            </a:r>
            <a:r>
              <a:rPr lang="cs-CZ" dirty="0" smtClean="0"/>
              <a:t>, jen vodivost 85 </a:t>
            </a:r>
            <a:r>
              <a:rPr lang="cs-CZ" dirty="0" err="1" smtClean="0"/>
              <a:t>mikroSiemens</a:t>
            </a:r>
            <a:r>
              <a:rPr lang="cs-CZ" dirty="0" smtClean="0"/>
              <a:t> na cm</a:t>
            </a:r>
          </a:p>
          <a:p>
            <a:r>
              <a:rPr lang="cs-CZ" dirty="0" err="1" smtClean="0"/>
              <a:t>Oplozenost</a:t>
            </a:r>
            <a:r>
              <a:rPr lang="cs-CZ" dirty="0" smtClean="0"/>
              <a:t> 65%</a:t>
            </a:r>
          </a:p>
          <a:p>
            <a:r>
              <a:rPr lang="cs-CZ" dirty="0" smtClean="0"/>
              <a:t>Jikry pelagické</a:t>
            </a:r>
            <a:endParaRPr lang="cs-CZ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957</Words>
  <Application>Microsoft Office PowerPoint</Application>
  <PresentationFormat>Předvádění na obrazovce (4:3)</PresentationFormat>
  <Paragraphs>126</Paragraphs>
  <Slides>18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Motiv sady Office</vt:lpstr>
      <vt:lpstr>Asistovaná reprodukce u akvarijních ryb – aneb jak vytírat problémové druhy</vt:lpstr>
      <vt:lpstr>Proč problémové ryby</vt:lpstr>
      <vt:lpstr>Stimulaci rozmnožení</vt:lpstr>
      <vt:lpstr>Hormonální stimulace v odchovech</vt:lpstr>
      <vt:lpstr>Hormonální stimulace v odchovech</vt:lpstr>
      <vt:lpstr>Hormonální stimulace v odchovech</vt:lpstr>
      <vt:lpstr>Experiment – následující ryby</vt:lpstr>
      <vt:lpstr>Epalzeorhynchos bicolor</vt:lpstr>
      <vt:lpstr>Epalzeorhynchus frenatum</vt:lpstr>
      <vt:lpstr>Balantiocheilos melanopterum</vt:lpstr>
      <vt:lpstr>Botia macracantha</vt:lpstr>
      <vt:lpstr>Acanthodoras cataphractus</vt:lpstr>
      <vt:lpstr>Platydoras costatus</vt:lpstr>
      <vt:lpstr>Leiocasis siamensis</vt:lpstr>
      <vt:lpstr>Synodontis nigrita</vt:lpstr>
      <vt:lpstr>Synodontis velifer</vt:lpstr>
      <vt:lpstr>Carassius auratus var. bicaudatus</vt:lpstr>
      <vt:lpstr>Závěry</vt:lpstr>
    </vt:vector>
  </TitlesOfParts>
  <Company>CZU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Asistovaná reprodukce u akvarijních ryb – aneb jak vytírat problémové druhy</dc:title>
  <dc:creator>SPS - Vyvon v2.02 CZ</dc:creator>
  <cp:lastModifiedBy>SPS - Vyvon v2.02 CZ</cp:lastModifiedBy>
  <cp:revision>10</cp:revision>
  <dcterms:created xsi:type="dcterms:W3CDTF">2012-03-21T08:05:02Z</dcterms:created>
  <dcterms:modified xsi:type="dcterms:W3CDTF">2012-05-02T08:35:48Z</dcterms:modified>
</cp:coreProperties>
</file>