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B5140-E82D-4DEF-8F30-B4D5F038BB37}" type="datetimeFigureOut">
              <a:rPr lang="cs-CZ" smtClean="0"/>
              <a:pPr/>
              <a:t>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B9EAF-C6CB-4DD3-9440-BD3BF1515A6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ssp.cz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7281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Speciální aspekty chovu exotických zvířat – lekce </a:t>
            </a:r>
            <a:r>
              <a:rPr lang="cs-CZ" dirty="0" smtClean="0"/>
              <a:t>3 příklad standardu: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Standard </a:t>
            </a:r>
            <a:r>
              <a:rPr lang="cs-CZ" dirty="0" smtClean="0"/>
              <a:t>bernského salašnického psa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864096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Vladimír </a:t>
            </a:r>
            <a:r>
              <a:rPr lang="cs-CZ" dirty="0" smtClean="0"/>
              <a:t>Vrabec, KZR, FAPPZ</a:t>
            </a:r>
            <a:endParaRPr lang="cs-CZ" dirty="0" smtClean="0"/>
          </a:p>
          <a:p>
            <a:r>
              <a:rPr lang="cs-CZ" dirty="0" smtClean="0"/>
              <a:t>vrabec@</a:t>
            </a:r>
            <a:r>
              <a:rPr lang="cs-CZ" dirty="0" err="1" smtClean="0"/>
              <a:t>af.czu.cz</a:t>
            </a:r>
            <a:endParaRPr lang="cs-CZ" dirty="0"/>
          </a:p>
        </p:txBody>
      </p:sp>
      <p:pic>
        <p:nvPicPr>
          <p:cNvPr id="1027" name="Picture 3" descr="E:\Psi v zimě 11_1_2009\IMG_30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72816"/>
            <a:ext cx="4752528" cy="3168352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179512" y="5877272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Pro účely této výukové prezentace byla použita i různá vyobrazení dostupná prostřednictvím </a:t>
            </a:r>
          </a:p>
          <a:p>
            <a:r>
              <a:rPr lang="cs-CZ" dirty="0" smtClean="0"/>
              <a:t>Internetu, u části z nich není k dispozici souhlas autorů s jejich užitím, prosíme proto aby nás kontaktovali ohledně domluvy o podmínkách užití či odstranění. Za tichý souhlas děkujeme.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Čenich: černý</a:t>
            </a:r>
          </a:p>
          <a:p>
            <a:r>
              <a:rPr lang="cs-CZ" dirty="0" smtClean="0"/>
              <a:t>Chrup: úplný, silný, nůžkový skus</a:t>
            </a:r>
          </a:p>
          <a:p>
            <a:r>
              <a:rPr lang="cs-CZ" dirty="0" smtClean="0"/>
              <a:t>Oči: </a:t>
            </a:r>
            <a:r>
              <a:rPr lang="cs-CZ" dirty="0" err="1" smtClean="0"/>
              <a:t>tmavěhnědé</a:t>
            </a:r>
            <a:r>
              <a:rPr lang="cs-CZ" dirty="0" smtClean="0"/>
              <a:t>, mandlového tvaru, s dobře přiléhajícími víčky</a:t>
            </a:r>
          </a:p>
          <a:p>
            <a:r>
              <a:rPr lang="cs-CZ" dirty="0" smtClean="0"/>
              <a:t>Uši: trojúhelníkové, lehce zaoblené, vysoko nasazené, středně dlouhé, v klidu ploše přiléhající</a:t>
            </a:r>
          </a:p>
          <a:p>
            <a:r>
              <a:rPr lang="cs-CZ" dirty="0" smtClean="0"/>
              <a:t>Krk: silný, svalnatý, středně dlouhý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Tělo: silné, kompaktní</a:t>
            </a:r>
          </a:p>
          <a:p>
            <a:r>
              <a:rPr lang="cs-CZ" dirty="0" smtClean="0"/>
              <a:t>Hrudník: dosahuje až k loktům, široký s výrazným </a:t>
            </a:r>
            <a:r>
              <a:rPr lang="cs-CZ" dirty="0" err="1" smtClean="0"/>
              <a:t>předhrudím</a:t>
            </a:r>
            <a:r>
              <a:rPr lang="cs-CZ" dirty="0" smtClean="0"/>
              <a:t>, hrudní koš v průřezu široce oválný</a:t>
            </a:r>
          </a:p>
          <a:p>
            <a:r>
              <a:rPr lang="cs-CZ" dirty="0" smtClean="0"/>
              <a:t>Hřbet: pevný, rovný</a:t>
            </a:r>
          </a:p>
          <a:p>
            <a:r>
              <a:rPr lang="cs-CZ" dirty="0" smtClean="0"/>
              <a:t>Bederní partie: široká a silná</a:t>
            </a:r>
          </a:p>
          <a:p>
            <a:r>
              <a:rPr lang="cs-CZ" dirty="0" smtClean="0"/>
              <a:t>Záď: mírně zaoblená</a:t>
            </a:r>
          </a:p>
          <a:p>
            <a:r>
              <a:rPr lang="cs-CZ" dirty="0" smtClean="0"/>
              <a:t>Břicho: nevtažené</a:t>
            </a:r>
          </a:p>
          <a:p>
            <a:r>
              <a:rPr lang="cs-CZ" dirty="0" smtClean="0"/>
              <a:t>Ocas (prut): bohatě osrstěný, dosahující alespoň k </a:t>
            </a:r>
            <a:r>
              <a:rPr lang="cs-CZ" dirty="0" err="1" smtClean="0"/>
              <a:t>hlezenímu</a:t>
            </a:r>
            <a:r>
              <a:rPr lang="cs-CZ" dirty="0" smtClean="0"/>
              <a:t> kloubu, v klidu svěšený, v pohybu vznášející se na úrovni hřbetu nebo nesený poněkud nad ním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/>
              <a:t>Přední končetiny</a:t>
            </a:r>
            <a:r>
              <a:rPr lang="cs-CZ" dirty="0" smtClean="0"/>
              <a:t>:</a:t>
            </a:r>
          </a:p>
          <a:p>
            <a:r>
              <a:rPr lang="cs-CZ" dirty="0" smtClean="0"/>
              <a:t>Celkově: postavení spíše široké, při pohledu zepředu rovné a souběžné</a:t>
            </a:r>
          </a:p>
          <a:p>
            <a:r>
              <a:rPr lang="cs-CZ" dirty="0" smtClean="0"/>
              <a:t>Lopatky: dlouhé, silné, šikmo uložené, s rameny tvoří ne příliš tupý úhel, přiléhající a dobře </a:t>
            </a:r>
            <a:r>
              <a:rPr lang="cs-CZ" dirty="0" err="1" smtClean="0"/>
              <a:t>osvalené</a:t>
            </a:r>
            <a:endParaRPr lang="cs-CZ" dirty="0" smtClean="0"/>
          </a:p>
          <a:p>
            <a:r>
              <a:rPr lang="cs-CZ" dirty="0" err="1" smtClean="0"/>
              <a:t>Nadprstí</a:t>
            </a:r>
            <a:r>
              <a:rPr lang="cs-CZ" dirty="0" smtClean="0"/>
              <a:t> přední nohy: téměř kolmo postavené, pevné</a:t>
            </a:r>
          </a:p>
          <a:p>
            <a:r>
              <a:rPr lang="cs-CZ" dirty="0" smtClean="0"/>
              <a:t>Tlapy: krátké, zakulacené a dobře uzavřené, prsty dobře klenuté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/>
              <a:t>Zadní končetiny:</a:t>
            </a:r>
          </a:p>
          <a:p>
            <a:r>
              <a:rPr lang="cs-CZ" dirty="0" smtClean="0"/>
              <a:t>Celkově: postavení při pohledu zezadu rovné, ne příliš úzké, nárty ani tlapy nesmějí být vtočené dovnitř, ani vytočené ven. Vlčí drápky (</a:t>
            </a:r>
            <a:r>
              <a:rPr lang="cs-CZ" dirty="0" err="1" smtClean="0"/>
              <a:t>paspárky</a:t>
            </a:r>
            <a:r>
              <a:rPr lang="cs-CZ" dirty="0" smtClean="0"/>
              <a:t>) musí být odstraněny</a:t>
            </a:r>
          </a:p>
          <a:p>
            <a:r>
              <a:rPr lang="cs-CZ" dirty="0" smtClean="0"/>
              <a:t>Stehna: dosti dlouhá, při pohledu ze strany tvoří s bérci zřetelný úhel, široká, silná a dobře </a:t>
            </a:r>
            <a:r>
              <a:rPr lang="cs-CZ" dirty="0" err="1" smtClean="0"/>
              <a:t>osvalená</a:t>
            </a:r>
            <a:endParaRPr lang="cs-CZ" dirty="0" smtClean="0"/>
          </a:p>
          <a:p>
            <a:r>
              <a:rPr lang="cs-CZ" dirty="0" smtClean="0"/>
              <a:t>Hlezenní klouby: silné, dobře </a:t>
            </a:r>
            <a:r>
              <a:rPr lang="cs-CZ" dirty="0" err="1" smtClean="0"/>
              <a:t>zaúhlené</a:t>
            </a:r>
            <a:endParaRPr lang="cs-CZ" dirty="0" smtClean="0"/>
          </a:p>
          <a:p>
            <a:r>
              <a:rPr lang="cs-CZ" dirty="0" smtClean="0"/>
              <a:t>Chody: prostorné, vyrovnaný pohyb při všech druzích chodů, volný posun a dobrý kmih zadních končetin, v klusu při pohledu zepředu i zezadu přímočaré vedení končetin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Osrstění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/>
              <a:t>Druh srsti: rovná, rovně splývavá nebo lehce zvlněná</a:t>
            </a:r>
          </a:p>
          <a:p>
            <a:r>
              <a:rPr lang="cs-CZ" dirty="0" smtClean="0"/>
              <a:t>Zbarvení srsti: sytě černá základní barva se sytým hnědočerveným pálením na tvářích, nad očima, na všech čtyřech nohách a na hrudi a s bílými znaky na místech následujících:</a:t>
            </a:r>
          </a:p>
          <a:p>
            <a:r>
              <a:rPr lang="cs-CZ" dirty="0" smtClean="0"/>
              <a:t>Čisté, symetrické na hlavě: lysina, která se rozšiřuje ve směru k čenichu po obou stranách v bílou; kresba mordy nanejvýš ke koutkům pysků. Bílá přiměřeně široká průběžná kresba na hrdle a hrudi</a:t>
            </a:r>
          </a:p>
          <a:p>
            <a:r>
              <a:rPr lang="cs-CZ" dirty="0" smtClean="0"/>
              <a:t>Žádoucí: bílé tlapky, bílá špička ocasu</a:t>
            </a:r>
          </a:p>
          <a:p>
            <a:r>
              <a:rPr lang="cs-CZ" dirty="0" smtClean="0"/>
              <a:t>Tolerována: malá bílá skvrna na šíji, malá bílá skvrna v krajině konečníku</a:t>
            </a: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Velikost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Pes: kohoutek 64 – 70 cm, ideál 66 – 68 cm</a:t>
            </a:r>
          </a:p>
          <a:p>
            <a:r>
              <a:rPr lang="cs-CZ" dirty="0" smtClean="0"/>
              <a:t>Fena: kohoutek 58 – 66 cm, ideál: 60 – 63 cm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Chyby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Každá odchylka od popisu je považována za chybu</a:t>
            </a:r>
          </a:p>
          <a:p>
            <a:r>
              <a:rPr lang="cs-CZ" dirty="0" smtClean="0"/>
              <a:t>Jemná kostra</a:t>
            </a:r>
          </a:p>
          <a:p>
            <a:r>
              <a:rPr lang="cs-CZ" dirty="0" smtClean="0"/>
              <a:t>Předkus a </a:t>
            </a:r>
            <a:r>
              <a:rPr lang="cs-CZ" dirty="0" err="1" smtClean="0"/>
              <a:t>podkus</a:t>
            </a:r>
            <a:endParaRPr lang="cs-CZ" dirty="0" smtClean="0"/>
          </a:p>
          <a:p>
            <a:r>
              <a:rPr lang="cs-CZ" dirty="0" smtClean="0"/>
              <a:t>Chybění jiných zubů než nanejvýš 2P1 (nejmenší premoláry), chybějící M3 není chyba</a:t>
            </a:r>
          </a:p>
          <a:p>
            <a:r>
              <a:rPr lang="cs-CZ" dirty="0" smtClean="0"/>
              <a:t>Entropium, ektropium</a:t>
            </a:r>
          </a:p>
          <a:p>
            <a:r>
              <a:rPr lang="cs-CZ" dirty="0" smtClean="0"/>
              <a:t>Prohnutý hřbet, přestavěná záď, klesající linie hřbetu</a:t>
            </a:r>
          </a:p>
          <a:p>
            <a:r>
              <a:rPr lang="cs-CZ" dirty="0" smtClean="0"/>
              <a:t>Stočený ocas, zalomený ocas (</a:t>
            </a:r>
            <a:r>
              <a:rPr lang="cs-CZ" dirty="0" err="1" smtClean="0"/>
              <a:t>Knickrute</a:t>
            </a:r>
            <a:r>
              <a:rPr lang="cs-CZ" dirty="0" smtClean="0"/>
              <a:t>)</a:t>
            </a:r>
          </a:p>
          <a:p>
            <a:r>
              <a:rPr lang="cs-CZ" dirty="0" smtClean="0"/>
              <a:t>Výrazně kudrnatá srst</a:t>
            </a:r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Chyby v bílých znacích a barvě srsti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/>
              <a:t>Chybějící bílé znaky hlavy</a:t>
            </a:r>
          </a:p>
          <a:p>
            <a:r>
              <a:rPr lang="cs-CZ" dirty="0" smtClean="0"/>
              <a:t>Příliš široká lysina nebo bílé zbarvení mordy přesahující koutky pysků</a:t>
            </a:r>
          </a:p>
          <a:p>
            <a:r>
              <a:rPr lang="cs-CZ" dirty="0" smtClean="0"/>
              <a:t>Velká bílá skvrna na šíji</a:t>
            </a:r>
          </a:p>
          <a:p>
            <a:r>
              <a:rPr lang="cs-CZ" dirty="0" smtClean="0"/>
              <a:t>bílý límec kolem krku (nemusí být uzavřený i vysoká bílá krku je chyba)</a:t>
            </a:r>
          </a:p>
          <a:p>
            <a:r>
              <a:rPr lang="cs-CZ" dirty="0" smtClean="0"/>
              <a:t>Bílé znaky PK přesahující nad polovici </a:t>
            </a:r>
            <a:r>
              <a:rPr lang="cs-CZ" dirty="0" err="1" smtClean="0"/>
              <a:t>nadprstí</a:t>
            </a:r>
            <a:endParaRPr lang="cs-CZ" dirty="0" smtClean="0"/>
          </a:p>
          <a:p>
            <a:r>
              <a:rPr lang="cs-CZ" dirty="0" smtClean="0"/>
              <a:t>Rušivá, asymetrická kresba na hlavě a hrudi</a:t>
            </a:r>
          </a:p>
          <a:p>
            <a:r>
              <a:rPr lang="cs-CZ" dirty="0" smtClean="0"/>
              <a:t>Černé skvrny a pruhy v bílé hrudi</a:t>
            </a:r>
          </a:p>
          <a:p>
            <a:r>
              <a:rPr lang="cs-CZ" dirty="0" smtClean="0"/>
              <a:t>Nečisté bílé znaky s pigmentovými skvrnami</a:t>
            </a:r>
          </a:p>
          <a:p>
            <a:r>
              <a:rPr lang="cs-CZ" dirty="0" smtClean="0"/>
              <a:t>Hnědý nebo zrzavý nádech základní černé barvy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Povahové chyby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1224136"/>
          </a:xfrm>
        </p:spPr>
        <p:txBody>
          <a:bodyPr>
            <a:normAutofit/>
          </a:bodyPr>
          <a:lstStyle/>
          <a:p>
            <a:r>
              <a:rPr lang="cs-CZ" dirty="0" smtClean="0"/>
              <a:t>Nejistá povaha (bázlivost)</a:t>
            </a:r>
          </a:p>
          <a:p>
            <a:r>
              <a:rPr lang="cs-CZ" dirty="0" smtClean="0"/>
              <a:t>Agresivita</a:t>
            </a:r>
          </a:p>
          <a:p>
            <a:endParaRPr lang="cs-CZ" dirty="0"/>
          </a:p>
        </p:txBody>
      </p:sp>
      <p:pic>
        <p:nvPicPr>
          <p:cNvPr id="6146" name="Picture 2" descr="E:\Štěňata 23_8_2008\IMG_2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492896"/>
            <a:ext cx="6408712" cy="42724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Chyby vylučující z ocenění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Rozštěp nosu</a:t>
            </a:r>
          </a:p>
          <a:p>
            <a:r>
              <a:rPr lang="cs-CZ" dirty="0" smtClean="0"/>
              <a:t>Modré oko, „břízové oko“ (= bíle nebo modře skvrnitá duhovka)</a:t>
            </a:r>
          </a:p>
          <a:p>
            <a:r>
              <a:rPr lang="cs-CZ" dirty="0" smtClean="0"/>
              <a:t>Hladkosrstost nebo </a:t>
            </a:r>
            <a:r>
              <a:rPr lang="cs-CZ" dirty="0" err="1" smtClean="0"/>
              <a:t>krátkosrstost</a:t>
            </a:r>
            <a:r>
              <a:rPr lang="cs-CZ" dirty="0" smtClean="0"/>
              <a:t> s podsadou (</a:t>
            </a:r>
            <a:r>
              <a:rPr lang="cs-CZ" dirty="0" err="1" smtClean="0"/>
              <a:t>stockhaar</a:t>
            </a:r>
            <a:r>
              <a:rPr lang="cs-CZ" dirty="0" smtClean="0"/>
              <a:t>)</a:t>
            </a:r>
          </a:p>
          <a:p>
            <a:r>
              <a:rPr lang="cs-CZ" dirty="0" smtClean="0"/>
              <a:t>Chybějící trojbarevnost</a:t>
            </a:r>
          </a:p>
          <a:p>
            <a:r>
              <a:rPr lang="cs-CZ" dirty="0" smtClean="0"/>
              <a:t>Jiná než černá barva srsti těla</a:t>
            </a:r>
          </a:p>
          <a:p>
            <a:r>
              <a:rPr lang="cs-CZ" dirty="0" smtClean="0"/>
              <a:t>Nevyvinutá varlata nebo </a:t>
            </a:r>
            <a:r>
              <a:rPr lang="cs-CZ" dirty="0" err="1" smtClean="0"/>
              <a:t>nesestouplá</a:t>
            </a:r>
            <a:r>
              <a:rPr lang="cs-CZ" dirty="0" smtClean="0"/>
              <a:t> do šourku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Klub švýcarských salašnických psů KSSP</a:t>
            </a:r>
            <a:br>
              <a:rPr lang="cs-CZ" dirty="0" smtClean="0"/>
            </a:br>
            <a:r>
              <a:rPr lang="cs-CZ" dirty="0" smtClean="0">
                <a:hlinkClick r:id="rId2"/>
              </a:rPr>
              <a:t>www.</a:t>
            </a:r>
            <a:r>
              <a:rPr lang="cs-CZ" dirty="0" err="1" smtClean="0">
                <a:hlinkClick r:id="rId2"/>
              </a:rPr>
              <a:t>kssp.cz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fontScale="70000" lnSpcReduction="20000"/>
          </a:bodyPr>
          <a:lstStyle/>
          <a:p>
            <a:r>
              <a:rPr lang="cs-CZ" b="1" dirty="0" smtClean="0"/>
              <a:t>Bernský salašnický pes</a:t>
            </a:r>
            <a:r>
              <a:rPr lang="cs-CZ" dirty="0" smtClean="0"/>
              <a:t> je velký, harmonický pes, silné kostry, středního temperamentu, s dlouhou, splývavou nebo lehce zvlněnou srstí.</a:t>
            </a:r>
          </a:p>
          <a:p>
            <a:r>
              <a:rPr lang="cs-CZ" b="1" dirty="0" smtClean="0"/>
              <a:t>Velký švýcarský salašnický pes</a:t>
            </a:r>
            <a:r>
              <a:rPr lang="cs-CZ" dirty="0" smtClean="0"/>
              <a:t> je velký, statný pes, silné kostry, sebejistý, středního temperamentu, s krátkou, patrovou srstí.</a:t>
            </a:r>
          </a:p>
          <a:p>
            <a:r>
              <a:rPr lang="cs-CZ" b="1" dirty="0" err="1" smtClean="0"/>
              <a:t>Appenzellský</a:t>
            </a:r>
            <a:r>
              <a:rPr lang="cs-CZ" b="1" dirty="0" smtClean="0"/>
              <a:t> salašnický pes</a:t>
            </a:r>
            <a:r>
              <a:rPr lang="cs-CZ" dirty="0" smtClean="0"/>
              <a:t> je velmi živý, temperamentní, středně velký, takřka kvadraticky stavěný krátkosrstý pes s vysoko nasazeným ocasem, neseným stočený na zádi. Základní barva srsti může být nejen černá, ale také „havana“ hnědá.</a:t>
            </a:r>
          </a:p>
          <a:p>
            <a:r>
              <a:rPr lang="cs-CZ" b="1" dirty="0" err="1" smtClean="0"/>
              <a:t>Entlebuchský</a:t>
            </a:r>
            <a:r>
              <a:rPr lang="cs-CZ" b="1" dirty="0" smtClean="0"/>
              <a:t> salašnický pes</a:t>
            </a:r>
            <a:r>
              <a:rPr lang="cs-CZ" dirty="0" smtClean="0"/>
              <a:t> je menší, kompaktně stavěný krátkosrstý pes, mírně protáhlého obdélníkového rámce, živý a temperamentní. Ocas může být vrozeně zkrácen.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Anjine s límcem\IMG_6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81020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cs-CZ" dirty="0" smtClean="0"/>
              <a:t>Krytí</a:t>
            </a:r>
            <a:endParaRPr lang="cs-CZ" dirty="0"/>
          </a:p>
        </p:txBody>
      </p:sp>
      <p:pic>
        <p:nvPicPr>
          <p:cNvPr id="8194" name="Picture 2" descr="E:\Krytí Cora 21_3_2008\IMG_0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19" y="980728"/>
            <a:ext cx="8572153" cy="5714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cs-CZ" dirty="0" smtClean="0"/>
              <a:t>Krytí</a:t>
            </a:r>
            <a:endParaRPr lang="cs-CZ" dirty="0"/>
          </a:p>
        </p:txBody>
      </p:sp>
      <p:pic>
        <p:nvPicPr>
          <p:cNvPr id="9218" name="Picture 2" descr="E:\Krytí Cora 21_3_2008\IMG_0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748973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cs-CZ" dirty="0" smtClean="0"/>
              <a:t>Krytí</a:t>
            </a:r>
            <a:endParaRPr lang="cs-CZ" dirty="0"/>
          </a:p>
        </p:txBody>
      </p:sp>
      <p:pic>
        <p:nvPicPr>
          <p:cNvPr id="10242" name="Picture 2" descr="E:\Krytí Cora 21_3_2008\IMG_01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428137" cy="56187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Krytí</a:t>
            </a:r>
            <a:endParaRPr lang="cs-CZ" dirty="0"/>
          </a:p>
        </p:txBody>
      </p:sp>
      <p:pic>
        <p:nvPicPr>
          <p:cNvPr id="11266" name="Picture 2" descr="E:\Krytí Cora Havlíčkův Brod\21420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98" y="908720"/>
            <a:ext cx="8851589" cy="5864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cs-CZ" dirty="0" smtClean="0"/>
              <a:t>Štěňata</a:t>
            </a:r>
            <a:endParaRPr lang="cs-CZ" dirty="0"/>
          </a:p>
        </p:txBody>
      </p:sp>
      <p:pic>
        <p:nvPicPr>
          <p:cNvPr id="12290" name="Picture 2" descr="E:\Štěňata 1_6_2008\IMG_08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788177" cy="5858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cs-CZ" dirty="0" smtClean="0"/>
              <a:t>Štěňata</a:t>
            </a:r>
            <a:endParaRPr lang="cs-CZ" dirty="0"/>
          </a:p>
        </p:txBody>
      </p:sp>
      <p:pic>
        <p:nvPicPr>
          <p:cNvPr id="13314" name="Picture 2" descr="E:\Štěňata 22_6_2008\IMG_16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752173" cy="58347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cs-CZ" dirty="0" smtClean="0"/>
              <a:t>Štěňata</a:t>
            </a:r>
            <a:endParaRPr lang="cs-CZ" dirty="0"/>
          </a:p>
        </p:txBody>
      </p:sp>
      <p:pic>
        <p:nvPicPr>
          <p:cNvPr id="14338" name="Picture 2" descr="E:\Štěňata 4_7_2008\IMG_21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80165" cy="5786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Štěňata</a:t>
            </a:r>
            <a:endParaRPr lang="cs-CZ" dirty="0"/>
          </a:p>
        </p:txBody>
      </p:sp>
      <p:pic>
        <p:nvPicPr>
          <p:cNvPr id="15362" name="Picture 2" descr="E:\Štěňata 4_7_2008\IMG_21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7344817" cy="4896544"/>
          </a:xfrm>
          <a:prstGeom prst="rect">
            <a:avLst/>
          </a:prstGeom>
          <a:noFill/>
        </p:spPr>
      </p:pic>
      <p:pic>
        <p:nvPicPr>
          <p:cNvPr id="15364" name="Picture 4" descr="E:\Štěňata 4_7_2008\IMG_2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76672"/>
            <a:ext cx="2496278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Štěňata</a:t>
            </a:r>
            <a:endParaRPr lang="cs-CZ" dirty="0"/>
          </a:p>
        </p:txBody>
      </p:sp>
      <p:pic>
        <p:nvPicPr>
          <p:cNvPr id="16386" name="Picture 2" descr="E:\Štěňata 11_8_2008\IMG_26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552395" cy="5328592"/>
          </a:xfrm>
          <a:prstGeom prst="rect">
            <a:avLst/>
          </a:prstGeom>
          <a:noFill/>
        </p:spPr>
      </p:pic>
      <p:pic>
        <p:nvPicPr>
          <p:cNvPr id="16387" name="Picture 3" descr="E:\Štěňata 11_8_2008\IMG_26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132856"/>
            <a:ext cx="4752528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7"/>
            <a:ext cx="4104456" cy="615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359309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356992"/>
            <a:ext cx="3600400" cy="3070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cs-CZ" dirty="0" smtClean="0"/>
              <a:t>Štěňata</a:t>
            </a:r>
            <a:endParaRPr lang="cs-CZ" dirty="0"/>
          </a:p>
        </p:txBody>
      </p:sp>
      <p:pic>
        <p:nvPicPr>
          <p:cNvPr id="17410" name="Picture 2" descr="E:\Štěňata 9_9_2008\IMG_27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568952" cy="5712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Podle německého standardu FCI číslo 45/D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Původ: Švýcarsko</a:t>
            </a:r>
          </a:p>
          <a:p>
            <a:r>
              <a:rPr lang="cs-CZ" dirty="0" smtClean="0"/>
              <a:t>Využití: původně hlídací, honácký a tažný pes na selských dvorech, dnes rodinný, mnohostranný pracovní pes</a:t>
            </a:r>
          </a:p>
          <a:p>
            <a:r>
              <a:rPr lang="cs-CZ" dirty="0" smtClean="0"/>
              <a:t>Klasifikace FCI: skupina II, sekce 3, švýcarští salašničtí psi, bez pracovní zkoušky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Starý původ v předalpských oblastech a švýcarském středozemí okolí Bernu</a:t>
            </a:r>
          </a:p>
          <a:p>
            <a:r>
              <a:rPr lang="cs-CZ" dirty="0" smtClean="0"/>
              <a:t>Dle osady a hostince </a:t>
            </a:r>
            <a:r>
              <a:rPr lang="cs-CZ" dirty="0" err="1" smtClean="0"/>
              <a:t>Dürrbach</a:t>
            </a:r>
            <a:r>
              <a:rPr lang="cs-CZ" dirty="0" smtClean="0"/>
              <a:t> u </a:t>
            </a:r>
            <a:r>
              <a:rPr lang="cs-CZ" dirty="0" err="1" smtClean="0"/>
              <a:t>Riggisbergu</a:t>
            </a:r>
            <a:r>
              <a:rPr lang="cs-CZ" dirty="0" smtClean="0"/>
              <a:t> – </a:t>
            </a:r>
            <a:r>
              <a:rPr lang="cs-CZ" dirty="0" err="1" smtClean="0"/>
              <a:t>dürrbachský</a:t>
            </a:r>
            <a:r>
              <a:rPr lang="cs-CZ" dirty="0" smtClean="0"/>
              <a:t> pes (</a:t>
            </a:r>
            <a:r>
              <a:rPr lang="cs-CZ" dirty="0" err="1" smtClean="0"/>
              <a:t>Dürrbachler</a:t>
            </a:r>
            <a:r>
              <a:rPr lang="cs-CZ" dirty="0" smtClean="0"/>
              <a:t>)</a:t>
            </a:r>
          </a:p>
          <a:p>
            <a:r>
              <a:rPr lang="cs-CZ" dirty="0" smtClean="0"/>
              <a:t>První předvedení na výstavách 1902, 1904 a 1907 chovatelé z </a:t>
            </a:r>
            <a:r>
              <a:rPr lang="cs-CZ" dirty="0" err="1" smtClean="0"/>
              <a:t>Burgdorfu</a:t>
            </a:r>
            <a:r>
              <a:rPr lang="cs-CZ" dirty="0" smtClean="0"/>
              <a:t> založili „Švýcarský klub </a:t>
            </a:r>
            <a:r>
              <a:rPr lang="cs-CZ" dirty="0" err="1" smtClean="0"/>
              <a:t>dürrbachských</a:t>
            </a:r>
            <a:r>
              <a:rPr lang="cs-CZ" dirty="0" smtClean="0"/>
              <a:t> psů“ fixace znaků rasy</a:t>
            </a:r>
          </a:p>
          <a:p>
            <a:r>
              <a:rPr lang="cs-CZ" dirty="0" smtClean="0"/>
              <a:t>1910 – výstava 107 psů plemene</a:t>
            </a:r>
          </a:p>
          <a:p>
            <a:r>
              <a:rPr lang="cs-CZ" dirty="0" smtClean="0"/>
              <a:t>Dnes rodinný pes všude ve světě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Vzhled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1512168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Dlouhosrstý, tříbarevný, více než středně velký, silný a pohyblivý pracovní pes se silnými končetinami, harmonický a vyrovnaný</a:t>
            </a:r>
            <a:endParaRPr lang="cs-CZ" dirty="0"/>
          </a:p>
        </p:txBody>
      </p:sp>
      <p:pic>
        <p:nvPicPr>
          <p:cNvPr id="3074" name="Picture 2" descr="E:\Psi v zimě 11_1_2009\IMG_3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36912"/>
            <a:ext cx="5835009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Poměr měr těla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100811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Výška kohoutku k délce těla 9 : 10, spíše podsaditý než dlouhý</a:t>
            </a:r>
            <a:endParaRPr lang="cs-CZ" dirty="0"/>
          </a:p>
        </p:txBody>
      </p:sp>
      <p:pic>
        <p:nvPicPr>
          <p:cNvPr id="4098" name="Picture 2" descr="E:\Cora 5_4_2008\IMG_0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6552728" cy="4368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 a chování (povaha)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Jistý, pozorný, bdělý a nebojácný v každodenních situacích, dobromyslný a přítulný v chování vůči důvěrně známým osobám, sebejistý a přátelský vůči cizím lidem, středního temperamentu, dobře ovladatelný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Hlava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1872208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Silná. Lebka se jeví z profilu i zepředu mírně klenutá, vyznačený, ale ne příliš výrazný čelní sklon (stop), mírně znatelná, střední, čelní rýha, morda (tj. krajina obličejová, partie nosu) silná, středně dlouhá, rovná</a:t>
            </a:r>
            <a:endParaRPr lang="cs-CZ" dirty="0"/>
          </a:p>
        </p:txBody>
      </p:sp>
      <p:pic>
        <p:nvPicPr>
          <p:cNvPr id="5122" name="Picture 2" descr="E:\Cora 5_4_2008\IMG_0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64904"/>
            <a:ext cx="2654352" cy="3981528"/>
          </a:xfrm>
          <a:prstGeom prst="rect">
            <a:avLst/>
          </a:prstGeom>
          <a:noFill/>
        </p:spPr>
      </p:pic>
      <p:pic>
        <p:nvPicPr>
          <p:cNvPr id="5123" name="Picture 3" descr="E:\Anjine\IMG_3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92896"/>
            <a:ext cx="2664296" cy="3996444"/>
          </a:xfrm>
          <a:prstGeom prst="rect">
            <a:avLst/>
          </a:prstGeom>
          <a:noFill/>
        </p:spPr>
      </p:pic>
      <p:pic>
        <p:nvPicPr>
          <p:cNvPr id="5124" name="Picture 4" descr="E:\Štěňata 23_8_2008\IMG_25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077072"/>
            <a:ext cx="3009420" cy="200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998</Words>
  <Application>Microsoft Office PowerPoint</Application>
  <PresentationFormat>Předvádění na obrazovce (4:3)</PresentationFormat>
  <Paragraphs>102</Paragraphs>
  <Slides>30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1" baseType="lpstr">
      <vt:lpstr>Motiv sady Office</vt:lpstr>
      <vt:lpstr>Speciální aspekty chovu exotických zvířat – lekce 3 příklad standardu: Standard bernského salašnického psa</vt:lpstr>
      <vt:lpstr>Klub švýcarských salašnických psů KSSP www.kssp.cz </vt:lpstr>
      <vt:lpstr>Snímek 3</vt:lpstr>
      <vt:lpstr>Podle německého standardu FCI číslo 45/D</vt:lpstr>
      <vt:lpstr>Historie</vt:lpstr>
      <vt:lpstr>Vzhled</vt:lpstr>
      <vt:lpstr>Poměr měr těla</vt:lpstr>
      <vt:lpstr>Charakter a chování (povaha)</vt:lpstr>
      <vt:lpstr>Hlava</vt:lpstr>
      <vt:lpstr>Popis</vt:lpstr>
      <vt:lpstr>Popis</vt:lpstr>
      <vt:lpstr>Popis</vt:lpstr>
      <vt:lpstr>Popis</vt:lpstr>
      <vt:lpstr>Osrstění</vt:lpstr>
      <vt:lpstr>Velikost</vt:lpstr>
      <vt:lpstr>Chyby</vt:lpstr>
      <vt:lpstr>Chyby v bílých znacích a barvě srsti</vt:lpstr>
      <vt:lpstr>Povahové chyby</vt:lpstr>
      <vt:lpstr>Chyby vylučující z ocenění</vt:lpstr>
      <vt:lpstr>Snímek 20</vt:lpstr>
      <vt:lpstr>Krytí</vt:lpstr>
      <vt:lpstr>Krytí</vt:lpstr>
      <vt:lpstr>Krytí</vt:lpstr>
      <vt:lpstr>Krytí</vt:lpstr>
      <vt:lpstr>Štěňata</vt:lpstr>
      <vt:lpstr>Štěňata</vt:lpstr>
      <vt:lpstr>Štěňata</vt:lpstr>
      <vt:lpstr>Štěňata</vt:lpstr>
      <vt:lpstr>Štěňata</vt:lpstr>
      <vt:lpstr>Štěňata</vt:lpstr>
    </vt:vector>
  </TitlesOfParts>
  <Company>CZU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bernského salašnického psa</dc:title>
  <dc:creator>uzivatel</dc:creator>
  <cp:lastModifiedBy>uzivatel</cp:lastModifiedBy>
  <cp:revision>11</cp:revision>
  <dcterms:created xsi:type="dcterms:W3CDTF">2012-03-13T21:40:33Z</dcterms:created>
  <dcterms:modified xsi:type="dcterms:W3CDTF">2012-04-08T07:01:01Z</dcterms:modified>
</cp:coreProperties>
</file>