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6" r:id="rId9"/>
    <p:sldId id="267" r:id="rId10"/>
    <p:sldId id="269" r:id="rId11"/>
    <p:sldId id="271" r:id="rId12"/>
    <p:sldId id="263" r:id="rId13"/>
    <p:sldId id="264" r:id="rId14"/>
    <p:sldId id="268" r:id="rId15"/>
    <p:sldId id="270" r:id="rId16"/>
    <p:sldId id="272" r:id="rId17"/>
    <p:sldId id="26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7" r:id="rId29"/>
    <p:sldId id="283" r:id="rId30"/>
    <p:sldId id="288" r:id="rId31"/>
    <p:sldId id="284" r:id="rId32"/>
    <p:sldId id="285" r:id="rId33"/>
    <p:sldId id="289" r:id="rId34"/>
    <p:sldId id="290" r:id="rId35"/>
    <p:sldId id="291" r:id="rId36"/>
    <p:sldId id="286" r:id="rId37"/>
    <p:sldId id="292" r:id="rId3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8F038-608F-4FD5-AFA1-6A341B9CA6B6}" type="datetimeFigureOut">
              <a:rPr lang="cs-CZ" smtClean="0"/>
              <a:t>14.2.2012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F0EE7-27B3-41D8-909A-8C98DD08366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58417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Speciální aspekty chovu exotických zvířat – lekce 1</a:t>
            </a:r>
            <a:br>
              <a:rPr lang="cs-CZ" dirty="0" smtClean="0"/>
            </a:br>
            <a:r>
              <a:rPr lang="cs-CZ" dirty="0" smtClean="0"/>
              <a:t>výstavy a prezentace v chovatelství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1152128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Vladimír Vrabec, KZR, FAPPZ</a:t>
            </a:r>
          </a:p>
          <a:p>
            <a:r>
              <a:rPr lang="cs-CZ" dirty="0" smtClean="0"/>
              <a:t>vrabec@</a:t>
            </a:r>
            <a:r>
              <a:rPr lang="cs-CZ" dirty="0" err="1" smtClean="0"/>
              <a:t>af.czu.cz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96952"/>
            <a:ext cx="4176464" cy="280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96952"/>
            <a:ext cx="3816424" cy="280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179513" y="5949280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Pro účely této výukové prezentace byla použita i různá vyobrazení dostupná prostřednictvím </a:t>
            </a:r>
          </a:p>
          <a:p>
            <a:r>
              <a:rPr lang="cs-CZ" dirty="0" smtClean="0"/>
              <a:t>Internetu, u části z nich není k dispozici souhlas autorů s jejich užitím, prosíme proto aby nás kontaktovali ohledně domluvy o podmínkách užití či odstranění. Za tichý souhlas děkujeme.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405863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260648"/>
            <a:ext cx="412845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501008"/>
            <a:ext cx="29622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Týráním je i úprava za účelem změny vzhledu zvířete – zákon vymezuje kdy</a:t>
            </a:r>
            <a:endParaRPr lang="cs-CZ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4784"/>
            <a:ext cx="195205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29242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293096"/>
            <a:ext cx="2458447" cy="22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429000"/>
            <a:ext cx="34563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cs-CZ" dirty="0" smtClean="0"/>
              <a:t>zákon na ochranu zvířat proti týrání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62500" lnSpcReduction="20000"/>
          </a:bodyPr>
          <a:lstStyle/>
          <a:p>
            <a:r>
              <a:rPr lang="cs-CZ" b="1" dirty="0"/>
              <a:t>Ochrana zvířat při veřejném vystoupení a </a:t>
            </a:r>
            <a:r>
              <a:rPr lang="cs-CZ" b="1" dirty="0" smtClean="0"/>
              <a:t>ochrana zvířat </a:t>
            </a:r>
            <a:r>
              <a:rPr lang="cs-CZ" b="1" dirty="0"/>
              <a:t>při </a:t>
            </a:r>
            <a:r>
              <a:rPr lang="cs-CZ" b="1" dirty="0" smtClean="0"/>
              <a:t>chovu</a:t>
            </a:r>
          </a:p>
          <a:p>
            <a:r>
              <a:rPr lang="cs-CZ" dirty="0" smtClean="0"/>
              <a:t>(1</a:t>
            </a:r>
            <a:r>
              <a:rPr lang="cs-CZ" dirty="0"/>
              <a:t>) Fyzická nebo právnická osoba, která </a:t>
            </a:r>
            <a:r>
              <a:rPr lang="cs-CZ" dirty="0" smtClean="0"/>
              <a:t>pořádá nebo </a:t>
            </a:r>
            <a:r>
              <a:rPr lang="cs-CZ" dirty="0"/>
              <a:t>provádí veřejné vystoupení </a:t>
            </a:r>
            <a:r>
              <a:rPr lang="cs-CZ" dirty="0" smtClean="0"/>
              <a:t>(„</a:t>
            </a:r>
            <a:r>
              <a:rPr lang="cs-CZ" dirty="0"/>
              <a:t>pořadatel</a:t>
            </a:r>
            <a:r>
              <a:rPr lang="cs-CZ" dirty="0" smtClean="0"/>
              <a:t>“), musí </a:t>
            </a:r>
            <a:r>
              <a:rPr lang="cs-CZ" dirty="0"/>
              <a:t>vyhotovit řád ochrany zvířat při veřejném </a:t>
            </a:r>
            <a:r>
              <a:rPr lang="cs-CZ" dirty="0" smtClean="0"/>
              <a:t>vystoupení, který </a:t>
            </a:r>
            <a:r>
              <a:rPr lang="cs-CZ" dirty="0"/>
              <a:t>podléhá schválení </a:t>
            </a:r>
            <a:r>
              <a:rPr lang="cs-CZ" dirty="0" smtClean="0"/>
              <a:t>a </a:t>
            </a:r>
            <a:r>
              <a:rPr lang="cs-CZ" dirty="0"/>
              <a:t>který je pro pořadatele a účastníky veřejného </a:t>
            </a:r>
            <a:r>
              <a:rPr lang="cs-CZ" dirty="0" smtClean="0"/>
              <a:t>vystoupení závazný</a:t>
            </a:r>
            <a:r>
              <a:rPr lang="cs-CZ" dirty="0"/>
              <a:t>. Řád ochrany zvířat při veřejném </a:t>
            </a:r>
            <a:r>
              <a:rPr lang="cs-CZ" dirty="0" smtClean="0"/>
              <a:t>vystoupení nevyhotovuje zoologická zahrada a provozovatel záchranné </a:t>
            </a:r>
            <a:r>
              <a:rPr lang="cs-CZ" dirty="0"/>
              <a:t>stanice.</a:t>
            </a:r>
          </a:p>
          <a:p>
            <a:r>
              <a:rPr lang="cs-CZ" dirty="0"/>
              <a:t>(2) Řád ochrany zvířat při veřejném </a:t>
            </a:r>
            <a:r>
              <a:rPr lang="cs-CZ" dirty="0" smtClean="0"/>
              <a:t>vystoupení obsahuje </a:t>
            </a:r>
            <a:r>
              <a:rPr lang="cs-CZ" dirty="0"/>
              <a:t>zejména údaje umožňující identifikaci </a:t>
            </a:r>
            <a:r>
              <a:rPr lang="cs-CZ" dirty="0" smtClean="0"/>
              <a:t>pořadatele, účel </a:t>
            </a:r>
            <a:r>
              <a:rPr lang="cs-CZ" dirty="0"/>
              <a:t>řádu, druh, popřípadě věkovou kategorii </a:t>
            </a:r>
            <a:r>
              <a:rPr lang="cs-CZ" dirty="0" smtClean="0"/>
              <a:t>zvířat, která </a:t>
            </a:r>
            <a:r>
              <a:rPr lang="cs-CZ" dirty="0"/>
              <a:t>se veřejného vystoupení účastní, způsob </a:t>
            </a:r>
            <a:r>
              <a:rPr lang="cs-CZ" dirty="0" smtClean="0"/>
              <a:t>manipulace se </a:t>
            </a:r>
            <a:r>
              <a:rPr lang="cs-CZ" dirty="0"/>
              <a:t>zvířaty, popis zařízení, vybavení a </a:t>
            </a:r>
            <a:r>
              <a:rPr lang="cs-CZ" dirty="0" smtClean="0"/>
              <a:t>pomůcek pro </a:t>
            </a:r>
            <a:r>
              <a:rPr lang="cs-CZ" dirty="0"/>
              <a:t>manipulaci se zvířaty, popis prostor pro </a:t>
            </a:r>
            <a:r>
              <a:rPr lang="cs-CZ" dirty="0" smtClean="0"/>
              <a:t>veřejné vystoupení </a:t>
            </a:r>
            <a:r>
              <a:rPr lang="cs-CZ" dirty="0"/>
              <a:t>zvířat, zabezpečení přepravy zvířat na </a:t>
            </a:r>
            <a:r>
              <a:rPr lang="cs-CZ" dirty="0" smtClean="0"/>
              <a:t>veřejné vystoupení</a:t>
            </a:r>
            <a:r>
              <a:rPr lang="cs-CZ" dirty="0"/>
              <a:t>, způsob zabezpečení první </a:t>
            </a:r>
            <a:r>
              <a:rPr lang="cs-CZ" dirty="0" smtClean="0"/>
              <a:t>pomoci a </a:t>
            </a:r>
            <a:r>
              <a:rPr lang="cs-CZ" dirty="0"/>
              <a:t>veterinární péče, poučení osob o ochraně zvířat, </a:t>
            </a:r>
            <a:r>
              <a:rPr lang="cs-CZ" dirty="0" smtClean="0"/>
              <a:t>důvody k </a:t>
            </a:r>
            <a:r>
              <a:rPr lang="cs-CZ" dirty="0"/>
              <a:t>zastavení veřejného vystoupení a </a:t>
            </a:r>
            <a:r>
              <a:rPr lang="cs-CZ" dirty="0" smtClean="0"/>
              <a:t>platnost a </a:t>
            </a:r>
            <a:r>
              <a:rPr lang="cs-CZ" dirty="0"/>
              <a:t>účinnost řádu.</a:t>
            </a:r>
          </a:p>
          <a:p>
            <a:r>
              <a:rPr lang="cs-CZ" dirty="0"/>
              <a:t>(3) Jestliže příslušný orgán veterinární správy </a:t>
            </a:r>
            <a:r>
              <a:rPr lang="cs-CZ" dirty="0" smtClean="0"/>
              <a:t>při výkonu </a:t>
            </a:r>
            <a:r>
              <a:rPr lang="cs-CZ" dirty="0"/>
              <a:t>dozoru nad dodržováním povinností </a:t>
            </a:r>
            <a:r>
              <a:rPr lang="cs-CZ" dirty="0" smtClean="0"/>
              <a:t>uložených chovatelům </a:t>
            </a:r>
            <a:r>
              <a:rPr lang="cs-CZ" dirty="0"/>
              <a:t>a ostatním fyzickým a </a:t>
            </a:r>
            <a:r>
              <a:rPr lang="cs-CZ" dirty="0" smtClean="0"/>
              <a:t>právnickým osobám </a:t>
            </a:r>
            <a:r>
              <a:rPr lang="cs-CZ" dirty="0"/>
              <a:t>zjistí porušení povinnosti sdružením </a:t>
            </a:r>
            <a:r>
              <a:rPr lang="cs-CZ" dirty="0" smtClean="0"/>
              <a:t>právnických nebo </a:t>
            </a:r>
            <a:r>
              <a:rPr lang="cs-CZ" dirty="0"/>
              <a:t>fyzických osob, které se zabývá </a:t>
            </a:r>
            <a:r>
              <a:rPr lang="cs-CZ" dirty="0" smtClean="0"/>
              <a:t>chovem </a:t>
            </a:r>
            <a:r>
              <a:rPr lang="pl-PL" dirty="0" smtClean="0"/>
              <a:t>zvířat</a:t>
            </a:r>
            <a:r>
              <a:rPr lang="pl-PL" dirty="0"/>
              <a:t>, nebo podnikatelem, který se v rámci </a:t>
            </a:r>
            <a:r>
              <a:rPr lang="pl-PL" dirty="0" smtClean="0"/>
              <a:t>podnikatelské </a:t>
            </a:r>
            <a:r>
              <a:rPr lang="cs-CZ" dirty="0" smtClean="0"/>
              <a:t>činnosti </a:t>
            </a:r>
            <a:r>
              <a:rPr lang="cs-CZ" dirty="0"/>
              <a:t>zabývá chovem zvířat, může této </a:t>
            </a:r>
            <a:r>
              <a:rPr lang="cs-CZ" dirty="0" smtClean="0"/>
              <a:t>osobě uložit </a:t>
            </a:r>
            <a:r>
              <a:rPr lang="cs-CZ" dirty="0"/>
              <a:t>povinnost vyhotovit řád ochrany zvířat </a:t>
            </a:r>
            <a:r>
              <a:rPr lang="cs-CZ" dirty="0" smtClean="0"/>
              <a:t>při chovu</a:t>
            </a:r>
            <a:r>
              <a:rPr lang="cs-CZ" dirty="0"/>
              <a:t>, který podléhá </a:t>
            </a:r>
            <a:r>
              <a:rPr lang="cs-CZ" dirty="0" smtClean="0"/>
              <a:t>schválení.</a:t>
            </a:r>
            <a:endParaRPr lang="cs-CZ" dirty="0"/>
          </a:p>
          <a:p>
            <a:r>
              <a:rPr lang="cs-CZ" dirty="0"/>
              <a:t>(4) Řád ochrany zvířat při chovu obsahuje </a:t>
            </a:r>
            <a:r>
              <a:rPr lang="cs-CZ" dirty="0" smtClean="0"/>
              <a:t>dále stanovené údaje</a:t>
            </a:r>
          </a:p>
          <a:p>
            <a:r>
              <a:rPr lang="cs-CZ" dirty="0" smtClean="0"/>
              <a:t>Příslušné ustanovení zákona ustanovuje kolikrát a kam se odevzdává a souhlas s poskytnutím údajů veterinární správě 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cs-CZ" dirty="0" smtClean="0"/>
              <a:t>zákon na ochranu zvířat proti týrání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r>
              <a:rPr lang="cs-CZ" sz="2000" b="1" dirty="0"/>
              <a:t>Veřejná vystoupení zvířat</a:t>
            </a:r>
          </a:p>
          <a:p>
            <a:r>
              <a:rPr lang="cs-CZ" sz="1400" dirty="0"/>
              <a:t>(1) Veřejným vystoupením se rozumí </a:t>
            </a:r>
            <a:r>
              <a:rPr lang="cs-CZ" sz="1400" dirty="0" smtClean="0"/>
              <a:t>jednorázové </a:t>
            </a:r>
            <a:r>
              <a:rPr lang="pt-BR" sz="1400" dirty="0" smtClean="0"/>
              <a:t>nebo </a:t>
            </a:r>
            <a:r>
              <a:rPr lang="pt-BR" sz="1400" dirty="0"/>
              <a:t>opakované provádění činnosti se zvířetem </a:t>
            </a:r>
            <a:r>
              <a:rPr lang="pt-BR" sz="1400" dirty="0" smtClean="0"/>
              <a:t>nebo</a:t>
            </a:r>
            <a:r>
              <a:rPr lang="cs-CZ" sz="1400" dirty="0" smtClean="0"/>
              <a:t> zvířaty </a:t>
            </a:r>
            <a:r>
              <a:rPr lang="cs-CZ" sz="1400" dirty="0"/>
              <a:t>chovatele, s výjimkou cílených pohybových </a:t>
            </a:r>
            <a:r>
              <a:rPr lang="cs-CZ" sz="1400" dirty="0" smtClean="0"/>
              <a:t>aktivit a </a:t>
            </a:r>
            <a:r>
              <a:rPr lang="cs-CZ" sz="1400" dirty="0"/>
              <a:t>předvádění zvířat zoologickou zahradou </a:t>
            </a:r>
            <a:r>
              <a:rPr lang="cs-CZ" sz="1400" dirty="0" smtClean="0"/>
              <a:t>nebo záchrannou </a:t>
            </a:r>
            <a:r>
              <a:rPr lang="cs-CZ" sz="1400" dirty="0"/>
              <a:t>stanicí, které je přístupné veřejnosti, a </a:t>
            </a:r>
            <a:r>
              <a:rPr lang="cs-CZ" sz="1400" dirty="0" smtClean="0"/>
              <a:t>to i </a:t>
            </a:r>
            <a:r>
              <a:rPr lang="cs-CZ" sz="1400" dirty="0"/>
              <a:t>prostřednictvím hromadných sdělovacích </a:t>
            </a:r>
            <a:r>
              <a:rPr lang="cs-CZ" sz="1400" dirty="0" smtClean="0"/>
              <a:t>prostředků, za </a:t>
            </a:r>
            <a:r>
              <a:rPr lang="cs-CZ" sz="1400" dirty="0"/>
              <a:t>účelem výchovy, vzdělávání, reklamy, soutěže </a:t>
            </a:r>
            <a:r>
              <a:rPr lang="cs-CZ" sz="1400" dirty="0" smtClean="0"/>
              <a:t>nebo za </a:t>
            </a:r>
            <a:r>
              <a:rPr lang="cs-CZ" sz="1400" dirty="0"/>
              <a:t>účelem podnikání, nebo činnost, při které </a:t>
            </a:r>
            <a:r>
              <a:rPr lang="cs-CZ" sz="1400" dirty="0" smtClean="0"/>
              <a:t>vznikne ,doklad </a:t>
            </a:r>
            <a:r>
              <a:rPr lang="cs-CZ" sz="1400" dirty="0"/>
              <a:t>o zvířeti, který je hodnocením jeho </a:t>
            </a:r>
            <a:r>
              <a:rPr lang="cs-CZ" sz="1400" dirty="0" smtClean="0"/>
              <a:t>vzhledu, výkonu </a:t>
            </a:r>
            <a:r>
              <a:rPr lang="cs-CZ" sz="1400" dirty="0"/>
              <a:t>nebo určitých vloh; za veřejné vystoupení </a:t>
            </a:r>
            <a:r>
              <a:rPr lang="cs-CZ" sz="1400" dirty="0" smtClean="0"/>
              <a:t>se považuje </a:t>
            </a:r>
            <a:r>
              <a:rPr lang="cs-CZ" sz="1400" dirty="0"/>
              <a:t>i svod </a:t>
            </a:r>
            <a:r>
              <a:rPr lang="cs-CZ" sz="1400" dirty="0" smtClean="0"/>
              <a:t>zvířat.</a:t>
            </a:r>
            <a:endParaRPr lang="cs-CZ" sz="1400" dirty="0"/>
          </a:p>
          <a:p>
            <a:r>
              <a:rPr lang="cs-CZ" sz="1400" dirty="0"/>
              <a:t>(2) Pořadatel je povinen zajistit, aby při </a:t>
            </a:r>
            <a:r>
              <a:rPr lang="cs-CZ" sz="1400" dirty="0" smtClean="0"/>
              <a:t>veřejném vystoupení </a:t>
            </a:r>
            <a:r>
              <a:rPr lang="cs-CZ" sz="1400" dirty="0"/>
              <a:t>byla přítomna fyzická osoba, která </a:t>
            </a:r>
            <a:r>
              <a:rPr lang="cs-CZ" sz="1400" dirty="0" smtClean="0"/>
              <a:t>je schopna a</a:t>
            </a:r>
            <a:r>
              <a:rPr lang="cs-CZ" sz="1400" dirty="0"/>
              <a:t>) rozpoznat zjevné příznaky zhoršeného </a:t>
            </a:r>
            <a:r>
              <a:rPr lang="cs-CZ" sz="1400" dirty="0" smtClean="0"/>
              <a:t>zdravotního stavu zvířat, b</a:t>
            </a:r>
            <a:r>
              <a:rPr lang="cs-CZ" sz="1400" dirty="0"/>
              <a:t>) zjistit změny v chování </a:t>
            </a:r>
            <a:r>
              <a:rPr lang="cs-CZ" sz="1400" dirty="0" smtClean="0"/>
              <a:t>zvířat, c</a:t>
            </a:r>
            <a:r>
              <a:rPr lang="cs-CZ" sz="1400" dirty="0"/>
              <a:t>) určit, zda celkové prostředí je vhodné k </a:t>
            </a:r>
            <a:r>
              <a:rPr lang="cs-CZ" sz="1400" dirty="0" smtClean="0"/>
              <a:t>zachování zdraví </a:t>
            </a:r>
            <a:r>
              <a:rPr lang="cs-CZ" sz="1400" dirty="0"/>
              <a:t>a pohody </a:t>
            </a:r>
            <a:r>
              <a:rPr lang="cs-CZ" sz="1400" dirty="0" smtClean="0"/>
              <a:t>zvířat, d</a:t>
            </a:r>
            <a:r>
              <a:rPr lang="cs-CZ" sz="1400" dirty="0"/>
              <a:t>) bezpečně manipulovat s daným druhem </a:t>
            </a:r>
            <a:r>
              <a:rPr lang="cs-CZ" sz="1400" dirty="0" smtClean="0"/>
              <a:t>zvířat, e</a:t>
            </a:r>
            <a:r>
              <a:rPr lang="cs-CZ" sz="1400" dirty="0"/>
              <a:t>) organizačně zabezpečit ochranu zvířat při </a:t>
            </a:r>
            <a:r>
              <a:rPr lang="cs-CZ" sz="1400" dirty="0" smtClean="0"/>
              <a:t>pořádání veřejného </a:t>
            </a:r>
            <a:r>
              <a:rPr lang="cs-CZ" sz="1400" dirty="0"/>
              <a:t>vystoupení.</a:t>
            </a:r>
          </a:p>
          <a:p>
            <a:r>
              <a:rPr lang="cs-CZ" sz="1400" dirty="0"/>
              <a:t>(3) Pořadatel je </a:t>
            </a:r>
            <a:r>
              <a:rPr lang="cs-CZ" sz="1400" dirty="0" smtClean="0"/>
              <a:t>povinen a</a:t>
            </a:r>
            <a:r>
              <a:rPr lang="cs-CZ" sz="1400" dirty="0"/>
              <a:t>) postupovat při pořádání veřejného vystoupení </a:t>
            </a:r>
            <a:r>
              <a:rPr lang="cs-CZ" sz="1400" dirty="0" smtClean="0"/>
              <a:t>podle řádu </a:t>
            </a:r>
            <a:r>
              <a:rPr lang="cs-CZ" sz="1400" dirty="0"/>
              <a:t>ochrany zvířat při veřejném </a:t>
            </a:r>
            <a:r>
              <a:rPr lang="cs-CZ" sz="1400" dirty="0" smtClean="0"/>
              <a:t>vystoupení, který </a:t>
            </a:r>
            <a:r>
              <a:rPr lang="cs-CZ" sz="1400" dirty="0"/>
              <a:t>byl tomuto pořadateli schválen </a:t>
            </a:r>
            <a:r>
              <a:rPr lang="cs-CZ" sz="1400" dirty="0" smtClean="0"/>
              <a:t>ministerstvem, b</a:t>
            </a:r>
            <a:r>
              <a:rPr lang="cs-CZ" sz="1400" dirty="0"/>
              <a:t>) oznámit nejméně 14 dní před konáním </a:t>
            </a:r>
            <a:r>
              <a:rPr lang="cs-CZ" sz="1400" dirty="0" smtClean="0"/>
              <a:t>veřejného vystoupení </a:t>
            </a:r>
            <a:r>
              <a:rPr lang="cs-CZ" sz="1400" dirty="0"/>
              <a:t>příslušnému orgánu veterinární </a:t>
            </a:r>
            <a:r>
              <a:rPr lang="cs-CZ" sz="1400" dirty="0" smtClean="0"/>
              <a:t>správy místo</a:t>
            </a:r>
            <a:r>
              <a:rPr lang="cs-CZ" sz="1400" dirty="0"/>
              <a:t>, datum konání, druh a počet zvířat, která </a:t>
            </a:r>
            <a:r>
              <a:rPr lang="cs-CZ" sz="1400" dirty="0" smtClean="0"/>
              <a:t>se mají </a:t>
            </a:r>
            <a:r>
              <a:rPr lang="cs-CZ" sz="1400" dirty="0"/>
              <a:t>veřejného vystoupení </a:t>
            </a:r>
            <a:r>
              <a:rPr lang="cs-CZ" sz="1400" dirty="0" smtClean="0"/>
              <a:t>zúčastni´ název </a:t>
            </a:r>
            <a:r>
              <a:rPr lang="cs-CZ" sz="1400" dirty="0"/>
              <a:t>a </a:t>
            </a:r>
            <a:r>
              <a:rPr lang="cs-CZ" sz="1400" dirty="0" smtClean="0"/>
              <a:t>spisovou značku </a:t>
            </a:r>
            <a:r>
              <a:rPr lang="cs-CZ" sz="1400" dirty="0"/>
              <a:t>řádu ochrany zvířat při veřejném </a:t>
            </a:r>
            <a:r>
              <a:rPr lang="cs-CZ" sz="1400" dirty="0" smtClean="0"/>
              <a:t>vystoupení, podle </a:t>
            </a:r>
            <a:r>
              <a:rPr lang="cs-CZ" sz="1400" dirty="0"/>
              <a:t>kterého se bude veřejné </a:t>
            </a:r>
            <a:r>
              <a:rPr lang="cs-CZ" sz="1400" dirty="0" smtClean="0"/>
              <a:t>vystoupení </a:t>
            </a:r>
            <a:r>
              <a:rPr lang="pl-PL" sz="1400" dirty="0" smtClean="0"/>
              <a:t>konat</a:t>
            </a:r>
            <a:r>
              <a:rPr lang="pl-PL" sz="1400" dirty="0"/>
              <a:t>, a údaje umožňující identifikaci </a:t>
            </a:r>
            <a:r>
              <a:rPr lang="pl-PL" sz="1400" dirty="0" smtClean="0"/>
              <a:t>osoby </a:t>
            </a:r>
            <a:r>
              <a:rPr lang="cs-CZ" sz="1400" dirty="0" smtClean="0"/>
              <a:t>podle </a:t>
            </a:r>
            <a:r>
              <a:rPr lang="cs-CZ" sz="1400" dirty="0"/>
              <a:t>odstavce 2, a vyžádat si souhlas s </a:t>
            </a:r>
            <a:r>
              <a:rPr lang="cs-CZ" sz="1400" dirty="0" smtClean="0"/>
              <a:t>pořádáním veřejného </a:t>
            </a:r>
            <a:r>
              <a:rPr lang="cs-CZ" sz="1400" dirty="0"/>
              <a:t>vystoupení zvířat od místně </a:t>
            </a:r>
            <a:r>
              <a:rPr lang="cs-CZ" sz="1400" dirty="0" smtClean="0"/>
              <a:t>příslušné </a:t>
            </a:r>
            <a:r>
              <a:rPr lang="pl-PL" sz="1400" dirty="0" smtClean="0"/>
              <a:t>obce </a:t>
            </a:r>
            <a:r>
              <a:rPr lang="pl-PL" sz="1400" dirty="0"/>
              <a:t>podle § 24 odst. 3; bez tohoto souhlasu </a:t>
            </a:r>
            <a:r>
              <a:rPr lang="pl-PL" sz="1400" dirty="0" smtClean="0"/>
              <a:t>nelze </a:t>
            </a:r>
            <a:r>
              <a:rPr lang="cs-CZ" sz="1400" dirty="0" smtClean="0"/>
              <a:t>veřejné </a:t>
            </a:r>
            <a:r>
              <a:rPr lang="cs-CZ" sz="1400" dirty="0"/>
              <a:t>vystoupení </a:t>
            </a:r>
            <a:r>
              <a:rPr lang="cs-CZ" sz="1400" dirty="0" smtClean="0"/>
              <a:t>pořádat, c</a:t>
            </a:r>
            <a:r>
              <a:rPr lang="cs-CZ" sz="1400" dirty="0"/>
              <a:t>) poučit osoby, které se aktivně zúčastňují </a:t>
            </a:r>
            <a:r>
              <a:rPr lang="cs-CZ" sz="1400" dirty="0" smtClean="0"/>
              <a:t>veřejného vystoupení </a:t>
            </a:r>
            <a:r>
              <a:rPr lang="cs-CZ" sz="1400" dirty="0"/>
              <a:t>zvířat, jak mají manipulovat se </a:t>
            </a:r>
            <a:r>
              <a:rPr lang="cs-CZ" sz="1400" dirty="0" smtClean="0"/>
              <a:t>zvířaty, připravovat </a:t>
            </a:r>
            <a:r>
              <a:rPr lang="cs-CZ" sz="1400" dirty="0"/>
              <a:t>pomůcky nebo jiné vybavení a </a:t>
            </a:r>
            <a:r>
              <a:rPr lang="cs-CZ" sz="1400" dirty="0" smtClean="0"/>
              <a:t>seznámit </a:t>
            </a:r>
            <a:r>
              <a:rPr lang="pl-PL" sz="1400" dirty="0" smtClean="0"/>
              <a:t>je </a:t>
            </a:r>
            <a:r>
              <a:rPr lang="pl-PL" sz="1400" dirty="0"/>
              <a:t>se zásadami zabezpečení pohody a </a:t>
            </a:r>
            <a:r>
              <a:rPr lang="pl-PL" sz="1400" dirty="0" smtClean="0"/>
              <a:t>ochrany zvířat </a:t>
            </a:r>
            <a:r>
              <a:rPr lang="pl-PL" sz="1400" dirty="0"/>
              <a:t>podle tohoto zákona a kontrolovat, zda </a:t>
            </a:r>
            <a:r>
              <a:rPr lang="pl-PL" sz="1400" dirty="0" smtClean="0"/>
              <a:t>je </a:t>
            </a:r>
            <a:r>
              <a:rPr lang="cs-CZ" sz="1400" dirty="0" smtClean="0"/>
              <a:t>v </a:t>
            </a:r>
            <a:r>
              <a:rPr lang="cs-CZ" sz="1400" dirty="0"/>
              <a:t>průběhu veřejného vystoupení zvířat </a:t>
            </a:r>
            <a:r>
              <a:rPr lang="cs-CZ" sz="1400" dirty="0" smtClean="0"/>
              <a:t>dodržují, d</a:t>
            </a:r>
            <a:r>
              <a:rPr lang="cs-CZ" sz="1400" dirty="0"/>
              <a:t>) mít v průběhu pořádání veřejného vystoupení </a:t>
            </a:r>
            <a:r>
              <a:rPr lang="cs-CZ" sz="1400" dirty="0" smtClean="0"/>
              <a:t>zvířat schválený </a:t>
            </a:r>
            <a:r>
              <a:rPr lang="cs-CZ" sz="1400" dirty="0"/>
              <a:t>řád ochrany zvířat při veřejném </a:t>
            </a:r>
            <a:r>
              <a:rPr lang="cs-CZ" sz="1400" dirty="0" smtClean="0"/>
              <a:t>vystoupení </a:t>
            </a:r>
            <a:r>
              <a:rPr lang="pl-PL" sz="1400" dirty="0" smtClean="0"/>
              <a:t>nebo </a:t>
            </a:r>
            <a:r>
              <a:rPr lang="pl-PL" sz="1400" dirty="0"/>
              <a:t>jeho kopii u sebe a na </a:t>
            </a:r>
            <a:r>
              <a:rPr lang="pl-PL" sz="1400" dirty="0" smtClean="0"/>
              <a:t>vyžádání </a:t>
            </a:r>
            <a:r>
              <a:rPr lang="cs-CZ" sz="1400" dirty="0" smtClean="0"/>
              <a:t>orgánů </a:t>
            </a:r>
            <a:r>
              <a:rPr lang="cs-CZ" sz="1400" dirty="0"/>
              <a:t>ochrany zvířat nebo účastníků </a:t>
            </a:r>
            <a:r>
              <a:rPr lang="cs-CZ" sz="1400" dirty="0" smtClean="0"/>
              <a:t>veřejného vystoupení </a:t>
            </a:r>
            <a:r>
              <a:rPr lang="cs-CZ" sz="1400" dirty="0"/>
              <a:t>zvířat jej </a:t>
            </a:r>
            <a:r>
              <a:rPr lang="cs-CZ" sz="1400" dirty="0" smtClean="0"/>
              <a:t>předložit, Strana </a:t>
            </a:r>
            <a:r>
              <a:rPr lang="cs-CZ" sz="1400" dirty="0"/>
              <a:t>6620 Sbírka zákonů č. 409 / 2008 Částka </a:t>
            </a:r>
            <a:r>
              <a:rPr lang="cs-CZ" sz="1400" dirty="0" smtClean="0"/>
              <a:t>133 e</a:t>
            </a:r>
            <a:r>
              <a:rPr lang="cs-CZ" sz="1400" dirty="0"/>
              <a:t>) oznámit porušení podmínek ochrany zvířat </a:t>
            </a:r>
            <a:r>
              <a:rPr lang="cs-CZ" sz="1400" dirty="0" smtClean="0"/>
              <a:t>účastníkem veřejného </a:t>
            </a:r>
            <a:r>
              <a:rPr lang="cs-CZ" sz="1400" dirty="0"/>
              <a:t>vystoupení příslušnému </a:t>
            </a:r>
            <a:r>
              <a:rPr lang="cs-CZ" sz="1400" dirty="0" smtClean="0"/>
              <a:t>orgánu </a:t>
            </a:r>
            <a:r>
              <a:rPr lang="pl-PL" sz="1400" dirty="0" smtClean="0"/>
              <a:t>ochrany </a:t>
            </a:r>
            <a:r>
              <a:rPr lang="pl-PL" sz="1400" dirty="0"/>
              <a:t>zvířat podle § 22 odst. 1.</a:t>
            </a:r>
          </a:p>
          <a:p>
            <a:r>
              <a:rPr lang="cs-CZ" sz="1400" dirty="0"/>
              <a:t>(4) Pořadatel je oprávněn při důvodném </a:t>
            </a:r>
            <a:r>
              <a:rPr lang="cs-CZ" sz="1400" dirty="0" smtClean="0"/>
              <a:t>podezření na </a:t>
            </a:r>
            <a:r>
              <a:rPr lang="cs-CZ" sz="1400" dirty="0"/>
              <a:t>porušení podmínek ochrany zvířat </a:t>
            </a:r>
            <a:r>
              <a:rPr lang="cs-CZ" sz="1400" dirty="0" smtClean="0"/>
              <a:t>stanovených tímto </a:t>
            </a:r>
            <a:r>
              <a:rPr lang="cs-CZ" sz="1400" dirty="0"/>
              <a:t>zákonem nebo řádem ochrany zvířat </a:t>
            </a:r>
            <a:r>
              <a:rPr lang="cs-CZ" sz="1400" dirty="0" smtClean="0"/>
              <a:t>při veřejném </a:t>
            </a:r>
            <a:r>
              <a:rPr lang="cs-CZ" sz="1400" dirty="0"/>
              <a:t>vystoupení účastníkem veřejného </a:t>
            </a:r>
            <a:r>
              <a:rPr lang="cs-CZ" sz="1400" dirty="0" smtClean="0"/>
              <a:t>vystoupení konání </a:t>
            </a:r>
            <a:r>
              <a:rPr lang="cs-CZ" sz="1400" dirty="0"/>
              <a:t>veřejného vystoupení zvířat až do </a:t>
            </a:r>
            <a:r>
              <a:rPr lang="cs-CZ" sz="1400" dirty="0" smtClean="0"/>
              <a:t>provedení nápravy </a:t>
            </a:r>
            <a:r>
              <a:rPr lang="cs-CZ" sz="1400" dirty="0"/>
              <a:t>zastavit, nebo osobu, která stanovené </a:t>
            </a:r>
            <a:r>
              <a:rPr lang="cs-CZ" sz="1400" dirty="0" smtClean="0"/>
              <a:t>podmínky porušila</a:t>
            </a:r>
            <a:r>
              <a:rPr lang="cs-CZ" sz="1400" dirty="0"/>
              <a:t>, vyloučit a její zvíře z veřejného </a:t>
            </a:r>
            <a:r>
              <a:rPr lang="cs-CZ" sz="1400" dirty="0" smtClean="0"/>
              <a:t>vystoupení zvířat </a:t>
            </a:r>
            <a:r>
              <a:rPr lang="cs-CZ" sz="1400" dirty="0"/>
              <a:t>vyřadit</a:t>
            </a:r>
            <a:r>
              <a:rPr lang="cs-CZ" sz="1400" dirty="0" smtClean="0"/>
              <a:t>.</a:t>
            </a:r>
            <a:endParaRPr lang="cs-CZ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2862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8640"/>
            <a:ext cx="42862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42862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356992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716016" y="2636912"/>
            <a:ext cx="3149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Předvádění za účelem výdělku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8802" y="260648"/>
            <a:ext cx="392145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51240"/>
            <a:ext cx="4032448" cy="283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164" y="3933056"/>
            <a:ext cx="3605093" cy="266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20688"/>
            <a:ext cx="43204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5652120" y="3284984"/>
            <a:ext cx="2625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Výstavy, bonitace a svody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vyhláška o ochraně zvířat při chovu, veřejném vystoupení nebo svodu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5257800"/>
          </a:xfrm>
        </p:spPr>
        <p:txBody>
          <a:bodyPr>
            <a:normAutofit fontScale="92500" lnSpcReduction="20000"/>
          </a:bodyPr>
          <a:lstStyle/>
          <a:p>
            <a:r>
              <a:rPr lang="cs-CZ" b="1" dirty="0" smtClean="0"/>
              <a:t>Obsahuje</a:t>
            </a:r>
            <a:r>
              <a:rPr lang="cs-CZ" dirty="0" smtClean="0"/>
              <a:t> (1) Vzor žádosti o schválení řádu ochrany zvířat při veřejném vystoupení nebo svodu zvířat je uveden v příloze č. 1 této vyhlášky, (2) Vzor žádosti o schválení řádu ochrany zvířat při chovu je uveden v příloze č. 2 této vyhlášky.</a:t>
            </a:r>
          </a:p>
          <a:p>
            <a:r>
              <a:rPr lang="cs-CZ" b="1" dirty="0" smtClean="0"/>
              <a:t>Náležitosti řádu ochrany zvířat při veřejném vystoupení</a:t>
            </a:r>
            <a:r>
              <a:rPr lang="cs-CZ" dirty="0"/>
              <a:t> </a:t>
            </a:r>
            <a:r>
              <a:rPr lang="cs-CZ" b="1" dirty="0" smtClean="0"/>
              <a:t>nebo svodu zvířat</a:t>
            </a:r>
            <a:endParaRPr lang="cs-CZ" dirty="0" smtClean="0"/>
          </a:p>
          <a:p>
            <a:r>
              <a:rPr lang="cs-CZ" b="1" dirty="0" smtClean="0"/>
              <a:t>Náležitosti řádu ochrany zvířat při chovu</a:t>
            </a:r>
          </a:p>
          <a:p>
            <a:r>
              <a:rPr lang="cs-CZ" b="1" dirty="0" smtClean="0"/>
              <a:t>Poskytování potřebných dokladů a informací provozovatelem</a:t>
            </a:r>
            <a:r>
              <a:rPr lang="cs-CZ" dirty="0"/>
              <a:t> </a:t>
            </a:r>
            <a:r>
              <a:rPr lang="cs-CZ" b="1" dirty="0" smtClean="0"/>
              <a:t>útulku nebo záchranné stanice pro zvířata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 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36712"/>
          </a:xfrm>
        </p:spPr>
        <p:txBody>
          <a:bodyPr>
            <a:normAutofit/>
          </a:bodyPr>
          <a:lstStyle/>
          <a:p>
            <a:r>
              <a:rPr lang="cs-CZ" dirty="0" smtClean="0"/>
              <a:t>vyhláška o ochraně zvířat při přepravě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289451"/>
          </a:xfrm>
        </p:spPr>
        <p:txBody>
          <a:bodyPr>
            <a:normAutofit fontScale="85000" lnSpcReduction="20000"/>
          </a:bodyPr>
          <a:lstStyle/>
          <a:p>
            <a:r>
              <a:rPr lang="cs-CZ" b="1" dirty="0" smtClean="0"/>
              <a:t>Stanoví</a:t>
            </a:r>
          </a:p>
          <a:p>
            <a:r>
              <a:rPr lang="cs-CZ" dirty="0" smtClean="0"/>
              <a:t>a</a:t>
            </a:r>
            <a:r>
              <a:rPr lang="cs-CZ" dirty="0"/>
              <a:t>) školení a způsob potvrzení o absolvování školení zaměstnanců dopravce nebo provozovatele sběrného </a:t>
            </a:r>
            <a:r>
              <a:rPr lang="cs-CZ" dirty="0" smtClean="0"/>
              <a:t>nebo shromažďovacího </a:t>
            </a:r>
            <a:r>
              <a:rPr lang="cs-CZ" dirty="0"/>
              <a:t>střediska,</a:t>
            </a:r>
          </a:p>
          <a:p>
            <a:r>
              <a:rPr lang="cs-CZ" dirty="0"/>
              <a:t>b) obsah a rozsah odborného kurzu pro získání osvědčení o způsobilosti pro řidiče a průvodce silničních </a:t>
            </a:r>
            <a:r>
              <a:rPr lang="cs-CZ" dirty="0" smtClean="0"/>
              <a:t>vozidel, a </a:t>
            </a:r>
            <a:r>
              <a:rPr lang="cs-CZ" dirty="0"/>
              <a:t>to jak pro obecný kurz vztahující se na přepravu všech druhů zvířat, tak pro specializovaný kurz vztahující </a:t>
            </a:r>
            <a:r>
              <a:rPr lang="cs-CZ" dirty="0" smtClean="0"/>
              <a:t>se pouze </a:t>
            </a:r>
            <a:r>
              <a:rPr lang="cs-CZ" dirty="0"/>
              <a:t>na přepravu některých druhů zvířat, požadavky na vybavení školicího pracoviště, kvalifikaci </a:t>
            </a:r>
            <a:r>
              <a:rPr lang="cs-CZ" dirty="0" smtClean="0"/>
              <a:t>lektorů, složení </a:t>
            </a:r>
            <a:r>
              <a:rPr lang="cs-CZ" dirty="0"/>
              <a:t>zkušební komise, průběh zkoušky, podmínky a způsob vydávání osvědčení, podmínky a </a:t>
            </a:r>
            <a:r>
              <a:rPr lang="cs-CZ" dirty="0" smtClean="0"/>
              <a:t>způsob </a:t>
            </a:r>
            <a:r>
              <a:rPr lang="cs-CZ" dirty="0" err="1" smtClean="0"/>
              <a:t>nvydávání</a:t>
            </a:r>
            <a:r>
              <a:rPr lang="cs-CZ" dirty="0" smtClean="0"/>
              <a:t> </a:t>
            </a:r>
            <a:r>
              <a:rPr lang="cs-CZ" dirty="0"/>
              <a:t>osvědčení ve formě průkazu a jeho vzor,</a:t>
            </a:r>
          </a:p>
          <a:p>
            <a:r>
              <a:rPr lang="cs-CZ" dirty="0"/>
              <a:t>c) velikost prostor pro přepravu zvířat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Přeprava psů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165304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a</a:t>
            </a:r>
            <a:r>
              <a:rPr lang="cs-CZ" dirty="0"/>
              <a:t>) Silniční přeprava psů</a:t>
            </a:r>
          </a:p>
          <a:p>
            <a:r>
              <a:rPr lang="cs-CZ" dirty="0"/>
              <a:t>Psi musí mít zajištěn dostatek prostoru, aby mohli zaujmout přirozenou polohu, která jim umožní </a:t>
            </a:r>
            <a:r>
              <a:rPr lang="cs-CZ" dirty="0" smtClean="0"/>
              <a:t>korigovat pohyby </a:t>
            </a:r>
            <a:r>
              <a:rPr lang="cs-CZ" dirty="0"/>
              <a:t>dopravního prostředku. Psi musí být umístěni v dopravním prostředku tak, aby neohrozili řidiče ani </a:t>
            </a:r>
            <a:r>
              <a:rPr lang="cs-CZ" dirty="0" smtClean="0"/>
              <a:t>sebe. Samice </a:t>
            </a:r>
            <a:r>
              <a:rPr lang="cs-CZ" dirty="0"/>
              <a:t>v říji musí být odděleny od pohlavně dospělých samců.</a:t>
            </a:r>
          </a:p>
          <a:p>
            <a:r>
              <a:rPr lang="cs-CZ" dirty="0"/>
              <a:t>b) Silniční nebo železniční přeprava dopravním prostředkem, kdy pes je umístěn v přepravním boxu</a:t>
            </a:r>
          </a:p>
          <a:p>
            <a:r>
              <a:rPr lang="cs-CZ" dirty="0"/>
              <a:t>Rozměry přepravního boxu musí psu umožnit alespoň pohodlné ležení. Dvířka boxu musí být zajištěna </a:t>
            </a:r>
            <a:r>
              <a:rPr lang="cs-CZ" dirty="0" smtClean="0"/>
              <a:t>proti samovolnému </a:t>
            </a:r>
            <a:r>
              <a:rPr lang="cs-CZ" dirty="0"/>
              <a:t>otevření. Pokud je pes přepravován v boxu, který mu umožňuje pouze pohodlné ležení, může </a:t>
            </a:r>
            <a:r>
              <a:rPr lang="cs-CZ" dirty="0" smtClean="0"/>
              <a:t>být takto </a:t>
            </a:r>
            <a:r>
              <a:rPr lang="cs-CZ" dirty="0"/>
              <a:t>přepravován po dobu maximálně 6 hodin. Pokud cesta přesáhne tuto dobu, může být pes </a:t>
            </a:r>
            <a:r>
              <a:rPr lang="cs-CZ" dirty="0" smtClean="0"/>
              <a:t>přepravován pouze </a:t>
            </a:r>
            <a:r>
              <a:rPr lang="cs-CZ" dirty="0"/>
              <a:t>v boxu, který je popsán v písmenu c). Box musí být zajištěn proti pohybu v dopravním prostředku. </a:t>
            </a:r>
            <a:r>
              <a:rPr lang="cs-CZ" dirty="0" smtClean="0"/>
              <a:t>Samice v </a:t>
            </a:r>
            <a:r>
              <a:rPr lang="cs-CZ" dirty="0"/>
              <a:t>říji musí být odděleny od pohlavně dospělých samců.</a:t>
            </a:r>
          </a:p>
          <a:p>
            <a:r>
              <a:rPr lang="cs-CZ" dirty="0"/>
              <a:t>c) Letecká přeprava psů</a:t>
            </a:r>
          </a:p>
          <a:p>
            <a:r>
              <a:rPr lang="cs-CZ" dirty="0"/>
              <a:t>Přepravní boxy musí mít takové rozměry, aby pes mohl přirozeně stát, snadno se otočit a bez problémů si lehat </a:t>
            </a:r>
            <a:r>
              <a:rPr lang="cs-CZ" dirty="0" smtClean="0"/>
              <a:t>a vstávat</a:t>
            </a:r>
            <a:r>
              <a:rPr lang="cs-CZ" dirty="0"/>
              <a:t>. Rozměry přepravních boxů se odvozují od velikosti psa. Délka boxu odpovídá délce psa měřené </a:t>
            </a:r>
            <a:r>
              <a:rPr lang="cs-CZ" dirty="0" smtClean="0"/>
              <a:t>od čenichu </a:t>
            </a:r>
            <a:r>
              <a:rPr lang="cs-CZ" dirty="0"/>
              <a:t>po nasazení ocasu. Výška boxu nesmí být nižší než je výška přirozeně stojícího psa včetně uší, </a:t>
            </a:r>
            <a:r>
              <a:rPr lang="cs-CZ" dirty="0" smtClean="0"/>
              <a:t>pokud jsou </a:t>
            </a:r>
            <a:r>
              <a:rPr lang="cs-CZ" dirty="0"/>
              <a:t>postaveny. Šířka boxu je nejméně dvojnásobkem šířky těla psa, měřené v nejširším místě těla. Pokud </a:t>
            </a:r>
            <a:r>
              <a:rPr lang="cs-CZ" dirty="0" smtClean="0"/>
              <a:t>jsou boxy </a:t>
            </a:r>
            <a:r>
              <a:rPr lang="cs-CZ" dirty="0"/>
              <a:t>plastové, musí být opatřeny dvířky z kovu, se zámkem, který znemožňuje otevření zevnitř. Samice v </a:t>
            </a:r>
            <a:r>
              <a:rPr lang="cs-CZ" dirty="0" smtClean="0"/>
              <a:t>říji musí </a:t>
            </a:r>
            <a:r>
              <a:rPr lang="cs-CZ" dirty="0"/>
              <a:t>být odděleny od pohlavně dospělých samců.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Výstava a prezentace zvířat předpokládá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Dodržení zákonem kodifikovaného i nefixovaného zvykového </a:t>
            </a:r>
            <a:r>
              <a:rPr lang="cs-CZ" dirty="0" err="1" smtClean="0"/>
              <a:t>welfare</a:t>
            </a:r>
            <a:endParaRPr lang="cs-CZ" dirty="0" smtClean="0"/>
          </a:p>
          <a:p>
            <a:r>
              <a:rPr lang="cs-CZ" dirty="0" smtClean="0"/>
              <a:t>Dodržení zákonných předpisů: zákon na ochranu zvířat proti týrání v aktualizovaném znění, vyhláška o ochraně zvířat při chovu, veřejném vystoupení nebo svodu, vyhláška o ochraně zvířat při přepravě, vyhláška o minimálních standardech pro ochranu hospodářských zvířat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cs-CZ" dirty="0" smtClean="0"/>
              <a:t>Přepravky</a:t>
            </a:r>
            <a:endParaRPr lang="cs-CZ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4" y="1093422"/>
            <a:ext cx="6840760" cy="5598452"/>
          </a:xfrm>
          <a:ln>
            <a:solidFill>
              <a:srgbClr val="FFFF00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cs-CZ" dirty="0" smtClean="0"/>
              <a:t>Přeprava koček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Silniční, železniční a letecká přeprava koček</a:t>
            </a:r>
          </a:p>
          <a:p>
            <a:r>
              <a:rPr lang="cs-CZ" dirty="0"/>
              <a:t>Kočky musí být umístěny v dopravním prostředku tak, aby neohrozily řidiče ani sebe. Pokud jsou </a:t>
            </a:r>
            <a:r>
              <a:rPr lang="cs-CZ" dirty="0" smtClean="0"/>
              <a:t>kočky přepravovány </a:t>
            </a:r>
            <a:r>
              <a:rPr lang="cs-CZ" dirty="0"/>
              <a:t>v přepravních boxech, musí mít přepravní box takové rozměry, aby kočka mohla přirozeně </a:t>
            </a:r>
            <a:r>
              <a:rPr lang="cs-CZ" dirty="0" smtClean="0"/>
              <a:t>stát, snadno </a:t>
            </a:r>
            <a:r>
              <a:rPr lang="cs-CZ" dirty="0"/>
              <a:t>se otočit a bez problémů si lehat a vstávat. Přepravní box musí umožnit kočkám pohodlné ležení.</a:t>
            </a:r>
          </a:p>
          <a:p>
            <a:r>
              <a:rPr lang="cs-CZ" dirty="0"/>
              <a:t>Rozměry přepravních boxů se odvozují od velikosti kočky. Box musí být zajištěn proti samovolnému </a:t>
            </a:r>
            <a:r>
              <a:rPr lang="cs-CZ" dirty="0" smtClean="0"/>
              <a:t>otevření. Box </a:t>
            </a:r>
            <a:r>
              <a:rPr lang="cs-CZ" dirty="0"/>
              <a:t>musí být zajištěn proti pohybu v dopravním prostředku. Přeprava více koček v jednom boxu může </a:t>
            </a:r>
            <a:r>
              <a:rPr lang="cs-CZ" dirty="0" smtClean="0"/>
              <a:t>být uskutečněna </a:t>
            </a:r>
            <a:r>
              <a:rPr lang="cs-CZ" dirty="0"/>
              <a:t>pouze v případě, že box svými rozměry odpovídá počtu přepravovaných zvířat. Samice v říji </a:t>
            </a:r>
            <a:r>
              <a:rPr lang="cs-CZ" dirty="0" smtClean="0"/>
              <a:t>musí být </a:t>
            </a:r>
            <a:r>
              <a:rPr lang="cs-CZ" dirty="0"/>
              <a:t>odděleny od pohlavně dospělých samců.</a:t>
            </a:r>
          </a:p>
          <a:p>
            <a:r>
              <a:rPr lang="cs-CZ" dirty="0" smtClean="0"/>
              <a:t>Při </a:t>
            </a:r>
            <a:r>
              <a:rPr lang="cs-CZ" dirty="0"/>
              <a:t>přepravě koček </a:t>
            </a:r>
            <a:r>
              <a:rPr lang="cs-CZ" dirty="0" smtClean="0"/>
              <a:t>(a </a:t>
            </a:r>
            <a:r>
              <a:rPr lang="cs-CZ" dirty="0"/>
              <a:t>krátkolebých plemen psů a jejich </a:t>
            </a:r>
            <a:r>
              <a:rPr lang="cs-CZ" dirty="0" smtClean="0"/>
              <a:t>kříženců!) </a:t>
            </a:r>
            <a:r>
              <a:rPr lang="cs-CZ" dirty="0"/>
              <a:t>je třeba mít na zřeteli jejich zvýšenou </a:t>
            </a:r>
            <a:r>
              <a:rPr lang="cs-CZ" dirty="0" smtClean="0"/>
              <a:t>potřebu </a:t>
            </a:r>
            <a:r>
              <a:rPr lang="cs-CZ" dirty="0"/>
              <a:t>č</a:t>
            </a:r>
            <a:r>
              <a:rPr lang="cs-CZ" dirty="0" smtClean="0"/>
              <a:t>erstvého </a:t>
            </a:r>
            <a:r>
              <a:rPr lang="cs-CZ" dirty="0"/>
              <a:t>vzduchu a náchylnost k dýchacím potížím.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Silniční, železniční a letecká přeprava ostatních savců a ptáků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5141168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a</a:t>
            </a:r>
            <a:r>
              <a:rPr lang="cs-CZ" dirty="0"/>
              <a:t>) Velikost přepravních prostor pro ostatní savce a ptáky musí odpovídat velikosti zvířete nebo skupiny </a:t>
            </a:r>
            <a:r>
              <a:rPr lang="cs-CZ" dirty="0" smtClean="0"/>
              <a:t>zvířat daného </a:t>
            </a:r>
            <a:r>
              <a:rPr lang="cs-CZ" dirty="0"/>
              <a:t>druhu tak, aby každé zvíře mohlo stát a bez problémů si lehat nebo vstávat.</a:t>
            </a:r>
          </a:p>
          <a:p>
            <a:r>
              <a:rPr lang="cs-CZ" dirty="0"/>
              <a:t>b) Velikost kontejneru pro přepravu ptáků odpočívajících na hřadech musí umožnit sezení na hřadu </a:t>
            </a:r>
            <a:r>
              <a:rPr lang="cs-CZ" dirty="0" smtClean="0"/>
              <a:t>s napřímenou </a:t>
            </a:r>
            <a:r>
              <a:rPr lang="cs-CZ" dirty="0"/>
              <a:t>hlavou a ocasem pro každého ptáka. Ptákům, kteří neodpočívají na hřadech, musí </a:t>
            </a:r>
            <a:r>
              <a:rPr lang="cs-CZ" dirty="0" smtClean="0"/>
              <a:t>velikost přepravních </a:t>
            </a:r>
            <a:r>
              <a:rPr lang="cs-CZ" dirty="0"/>
              <a:t>prostor kontejneru umožňovat vzpřímené stání.</a:t>
            </a:r>
          </a:p>
          <a:p>
            <a:r>
              <a:rPr lang="cs-CZ" dirty="0"/>
              <a:t>c) Ptáci musí být přepravováni v šeru.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348880"/>
            <a:ext cx="4740699" cy="2836912"/>
          </a:xfrm>
          <a:ln>
            <a:solidFill>
              <a:srgbClr val="FFCC00"/>
            </a:solidFill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3528" y="260648"/>
            <a:ext cx="2160042" cy="176616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0648"/>
            <a:ext cx="1736163" cy="1296144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259632" y="4797152"/>
            <a:ext cx="1349833" cy="151216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598303" y="4193852"/>
            <a:ext cx="4545697" cy="2664148"/>
          </a:xfrm>
          <a:prstGeom prst="rect">
            <a:avLst/>
          </a:prstGeom>
          <a:ln>
            <a:solidFill>
              <a:srgbClr val="FFCC00"/>
            </a:solidFill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900394"/>
            <a:ext cx="2432223" cy="3164128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Přeprava studenokrevných obratlovců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15121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dirty="0" smtClean="0"/>
              <a:t>Velikost </a:t>
            </a:r>
            <a:r>
              <a:rPr lang="cs-CZ" dirty="0"/>
              <a:t>kontejneru pro přepravu studenokrevných obratlovců vyjma ryb musí umožnit </a:t>
            </a:r>
            <a:r>
              <a:rPr lang="cs-CZ" dirty="0" smtClean="0"/>
              <a:t>větrání zabezpečení </a:t>
            </a:r>
            <a:r>
              <a:rPr lang="cs-CZ" dirty="0"/>
              <a:t>teploty a podmínek mikroklimatu, které odpovídají danému druhu.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95935" y="2636912"/>
            <a:ext cx="5020019" cy="3312368"/>
          </a:xfrm>
          <a:prstGeom prst="rect">
            <a:avLst/>
          </a:prstGeom>
          <a:ln>
            <a:solidFill>
              <a:srgbClr val="FFCC00"/>
            </a:solidFill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996952"/>
            <a:ext cx="2808312" cy="2025189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vyhláška o minimálních standardech pro ochranu hospodářských zvířat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Stanoví minimální podmínky pro standardní druhy hospodářských zvířat (prasata, krávy, apod.)</a:t>
            </a:r>
          </a:p>
          <a:p>
            <a:r>
              <a:rPr lang="cs-CZ" b="1" dirty="0" smtClean="0"/>
              <a:t>Jiné standardy</a:t>
            </a:r>
          </a:p>
          <a:p>
            <a:r>
              <a:rPr lang="cs-CZ" dirty="0" smtClean="0"/>
              <a:t>Doporučení ÚKOZ</a:t>
            </a:r>
          </a:p>
          <a:p>
            <a:r>
              <a:rPr lang="cs-CZ" dirty="0" smtClean="0"/>
              <a:t>Pro </a:t>
            </a:r>
            <a:r>
              <a:rPr lang="cs-CZ" dirty="0" err="1" smtClean="0"/>
              <a:t>drezúrní</a:t>
            </a:r>
            <a:r>
              <a:rPr lang="cs-CZ" dirty="0" smtClean="0"/>
              <a:t> zvířata</a:t>
            </a:r>
          </a:p>
          <a:p>
            <a:r>
              <a:rPr lang="cs-CZ" dirty="0" smtClean="0"/>
              <a:t>Pro terarijní zvířata</a:t>
            </a:r>
            <a:endParaRPr lang="cs-CZ" dirty="0"/>
          </a:p>
        </p:txBody>
      </p:sp>
      <p:pic>
        <p:nvPicPr>
          <p:cNvPr id="4" name="Obrázek 3" descr="obrázek 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636912"/>
            <a:ext cx="3888432" cy="422108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Příklad - Výstavní řád ČSCH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4546848" cy="4785395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Druhy přehlídek a výstav:</a:t>
            </a:r>
          </a:p>
          <a:p>
            <a:pPr>
              <a:buFontTx/>
              <a:buChar char="-"/>
            </a:pPr>
            <a:r>
              <a:rPr lang="cs-CZ" dirty="0" smtClean="0"/>
              <a:t>Propagační akce bez posuzování</a:t>
            </a:r>
          </a:p>
          <a:p>
            <a:pPr>
              <a:buFontTx/>
              <a:buChar char="-"/>
            </a:pPr>
            <a:r>
              <a:rPr lang="cs-CZ" dirty="0" smtClean="0"/>
              <a:t>Nákupní a výstavní trhy bez posuzování</a:t>
            </a:r>
          </a:p>
          <a:p>
            <a:pPr>
              <a:buFontTx/>
              <a:buChar char="-"/>
            </a:pPr>
            <a:r>
              <a:rPr lang="cs-CZ" dirty="0" smtClean="0"/>
              <a:t>Bonitace – nákupní trh s posuzováním</a:t>
            </a:r>
          </a:p>
          <a:p>
            <a:pPr>
              <a:buFontTx/>
              <a:buChar char="-"/>
            </a:pPr>
            <a:r>
              <a:rPr lang="cs-CZ" dirty="0" smtClean="0"/>
              <a:t>Stolní ocenění – posuzování za přítomnosti chovatele</a:t>
            </a:r>
          </a:p>
          <a:p>
            <a:pPr>
              <a:buFontTx/>
              <a:buChar char="-"/>
            </a:pPr>
            <a:r>
              <a:rPr lang="cs-CZ" dirty="0" smtClean="0"/>
              <a:t>Výstavy – posuzování zvířat bez přístupu veřejnosti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26002"/>
            <a:ext cx="3888432" cy="257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45024"/>
            <a:ext cx="3888432" cy="29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Výstavy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85000" lnSpcReduction="10000"/>
          </a:bodyPr>
          <a:lstStyle/>
          <a:p>
            <a:r>
              <a:rPr lang="cs-CZ" b="1" dirty="0" smtClean="0"/>
              <a:t>Místní výstavy </a:t>
            </a:r>
            <a:r>
              <a:rPr lang="cs-CZ" dirty="0" smtClean="0"/>
              <a:t>– ZO ČSCH s vědomím příslušné organizace</a:t>
            </a:r>
          </a:p>
          <a:p>
            <a:r>
              <a:rPr lang="cs-CZ" b="1" dirty="0" smtClean="0"/>
              <a:t>Oblastní výstavy </a:t>
            </a:r>
            <a:r>
              <a:rPr lang="cs-CZ" dirty="0" smtClean="0"/>
              <a:t>– oznamovací povinnost sekretariátu ČSCH, pověření a ekonomické náležitosti</a:t>
            </a:r>
          </a:p>
          <a:p>
            <a:r>
              <a:rPr lang="cs-CZ" b="1" dirty="0" smtClean="0"/>
              <a:t>Speciální výstavy </a:t>
            </a:r>
            <a:r>
              <a:rPr lang="cs-CZ" dirty="0" smtClean="0"/>
              <a:t>– pro jednotlivé druhy zvířat a jejich plemena (kluby, oblastní organizace s vědomím ústřední odborné komise)</a:t>
            </a:r>
          </a:p>
          <a:p>
            <a:r>
              <a:rPr lang="cs-CZ" b="1" dirty="0" smtClean="0"/>
              <a:t>Celostátní výstavy </a:t>
            </a:r>
            <a:r>
              <a:rPr lang="cs-CZ" dirty="0" smtClean="0"/>
              <a:t>– pořádá ÚV ČSCH</a:t>
            </a:r>
          </a:p>
          <a:p>
            <a:r>
              <a:rPr lang="cs-CZ" b="1" dirty="0" smtClean="0"/>
              <a:t>Mezinárodní výstavy </a:t>
            </a:r>
            <a:r>
              <a:rPr lang="cs-CZ" dirty="0" smtClean="0"/>
              <a:t>– pořádá ÚV ČSCH, podmínky dohodnuty s mezinárodními organizacemi (standardy)</a:t>
            </a:r>
          </a:p>
          <a:p>
            <a:r>
              <a:rPr lang="cs-CZ" dirty="0" smtClean="0"/>
              <a:t>Na žádném stupni přehlídek a výstav nedochází k drezúře, výkonnostním zkouškám a sportovním soutěžím, hodnotí se pouze exteriéry stacionárně umístěných zvířat.</a:t>
            </a:r>
            <a:endParaRPr lang="cs-CZ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712968" cy="564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 organizace výstav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Zveřejnění termínů v předstihu např. do 30.9. předchozího roku (celostátní, mezinárodní a speciální)</a:t>
            </a:r>
          </a:p>
          <a:p>
            <a:r>
              <a:rPr lang="cs-CZ" dirty="0" smtClean="0"/>
              <a:t>Ustavení výstavního výboru výstavy (předseda či ředitel – odpovídá, jednatel či tajemník – administrativa, pokladník či ekonom – účetní agenda, garanti – zástupci chovatelských odborností, odpovídají za péči o zvířata a mohou mít pomocníky)</a:t>
            </a:r>
          </a:p>
          <a:p>
            <a:r>
              <a:rPr lang="cs-CZ" dirty="0" smtClean="0"/>
              <a:t>Garant musí rozpoznat příznaky zhoršeného stavu zvířat, změny v chování, posoudit vhodnost prostředí, zabezpečit ochranu zvířat</a:t>
            </a:r>
          </a:p>
          <a:p>
            <a:r>
              <a:rPr lang="cs-CZ" dirty="0" smtClean="0"/>
              <a:t>Výbor se schází před výstavou a vede záznamy o proškolení členů, určí pořadatelský sbor, vymezí práva a povinnosti, posuzování se řídí řádem pro posuzovatele a směrnicemi. 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cs-CZ" dirty="0" err="1" smtClean="0"/>
              <a:t>Welfare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980728"/>
            <a:ext cx="4752528" cy="5688632"/>
          </a:xfrm>
        </p:spPr>
        <p:txBody>
          <a:bodyPr>
            <a:normAutofit fontScale="85000" lnSpcReduction="10000"/>
          </a:bodyPr>
          <a:lstStyle/>
          <a:p>
            <a:r>
              <a:rPr lang="cs-CZ" dirty="0" err="1" smtClean="0"/>
              <a:t>Welfare</a:t>
            </a:r>
            <a:r>
              <a:rPr lang="cs-CZ" dirty="0" smtClean="0"/>
              <a:t> = dobré životní </a:t>
            </a:r>
            <a:r>
              <a:rPr lang="cs-CZ" b="1" dirty="0" smtClean="0"/>
              <a:t>podmínky</a:t>
            </a:r>
            <a:endParaRPr lang="cs-CZ" dirty="0" smtClean="0"/>
          </a:p>
          <a:p>
            <a:r>
              <a:rPr lang="cs-CZ" dirty="0" smtClean="0"/>
              <a:t>Oháníme se s ním, ale málokdy víme co to znamená</a:t>
            </a:r>
          </a:p>
          <a:p>
            <a:r>
              <a:rPr lang="cs-CZ" dirty="0" smtClean="0"/>
              <a:t>Vychází ze zásad: zvířata = živé, vnímavé bytosti, potřeba ohledu a úcty; </a:t>
            </a:r>
            <a:r>
              <a:rPr lang="cs-CZ" dirty="0" err="1" smtClean="0"/>
              <a:t>welfare</a:t>
            </a:r>
            <a:r>
              <a:rPr lang="cs-CZ" dirty="0" smtClean="0"/>
              <a:t> zahrnuje i zdraví zvířat; lidé koexistují se zvířaty v jednom ekosystému; využití zvířat lidmi a opačně je nesouměřitelné a většinou ku prospěchu lidem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035" y="1052736"/>
            <a:ext cx="4381965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64591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429000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772816"/>
            <a:ext cx="3747984" cy="250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cs-CZ" dirty="0" smtClean="0"/>
              <a:t>Práva a povinnosti pořadatele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6084168" cy="5661248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Zajistit podmínky a projednat konání, získat souhlasy (obce, </a:t>
            </a:r>
            <a:r>
              <a:rPr lang="cs-CZ" dirty="0" err="1" smtClean="0"/>
              <a:t>veterina</a:t>
            </a:r>
            <a:r>
              <a:rPr lang="cs-CZ" dirty="0" smtClean="0"/>
              <a:t>)</a:t>
            </a:r>
          </a:p>
          <a:p>
            <a:r>
              <a:rPr lang="cs-CZ" dirty="0" smtClean="0"/>
              <a:t>Zpracovat propozice výstavy, zveřejnění, přihlášky, apod.</a:t>
            </a:r>
          </a:p>
          <a:p>
            <a:r>
              <a:rPr lang="cs-CZ" dirty="0" smtClean="0"/>
              <a:t>Kontrolovat zvířata při přejímce a jejich </a:t>
            </a:r>
            <a:r>
              <a:rPr lang="cs-CZ" dirty="0" err="1" smtClean="0"/>
              <a:t>identifikece</a:t>
            </a:r>
            <a:r>
              <a:rPr lang="cs-CZ" dirty="0" smtClean="0"/>
              <a:t> (čipy, </a:t>
            </a:r>
            <a:r>
              <a:rPr lang="cs-CZ" dirty="0" err="1" smtClean="0"/>
              <a:t>kérky</a:t>
            </a:r>
            <a:r>
              <a:rPr lang="cs-CZ" dirty="0" smtClean="0"/>
              <a:t>)</a:t>
            </a:r>
          </a:p>
          <a:p>
            <a:r>
              <a:rPr lang="cs-CZ" dirty="0" smtClean="0"/>
              <a:t>Vydávaní výstavních katalogů</a:t>
            </a:r>
          </a:p>
          <a:p>
            <a:r>
              <a:rPr lang="cs-CZ" dirty="0" smtClean="0"/>
              <a:t>Dodržet veterinární a hygienické předpisy</a:t>
            </a:r>
          </a:p>
          <a:p>
            <a:r>
              <a:rPr lang="cs-CZ" dirty="0" smtClean="0"/>
              <a:t>Zajistit účast posuzovatelů</a:t>
            </a:r>
          </a:p>
          <a:p>
            <a:r>
              <a:rPr lang="cs-CZ" dirty="0" smtClean="0"/>
              <a:t>Přijímat protesty chovatelů a přesouvat termíny</a:t>
            </a:r>
          </a:p>
          <a:p>
            <a:r>
              <a:rPr lang="cs-CZ" dirty="0" smtClean="0"/>
              <a:t>Ručit za řádná předání zvířat a zajišťovat krmení a napájení a ustájení</a:t>
            </a:r>
          </a:p>
          <a:p>
            <a:r>
              <a:rPr lang="cs-CZ" dirty="0" smtClean="0"/>
              <a:t>Ekonomické vypořádání</a:t>
            </a:r>
          </a:p>
          <a:p>
            <a:endParaRPr lang="cs-CZ" dirty="0"/>
          </a:p>
        </p:txBody>
      </p:sp>
      <p:pic>
        <p:nvPicPr>
          <p:cNvPr id="18434" name="Picture 2" descr="D:\Zaloha_puvodni\PC starsi disc C\Obrázky\2008-01 (I)\sejmout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268760"/>
            <a:ext cx="3038224" cy="4146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Práva a povinnosti vystavovatelů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Vystavovatel přihlašuje a dokládá skutečnost</a:t>
            </a:r>
          </a:p>
          <a:p>
            <a:r>
              <a:rPr lang="cs-CZ" dirty="0" smtClean="0"/>
              <a:t>Řídí se propozicemi</a:t>
            </a:r>
          </a:p>
          <a:p>
            <a:r>
              <a:rPr lang="cs-CZ" dirty="0" smtClean="0"/>
              <a:t>Nesmí vystavovat samice v druhé půli březosti a kojící</a:t>
            </a:r>
          </a:p>
          <a:p>
            <a:r>
              <a:rPr lang="cs-CZ" dirty="0" smtClean="0"/>
              <a:t>Odpovídá za zdravotní stav předávaných zvířat, je povinen sjednat způsob převzetí</a:t>
            </a:r>
          </a:p>
          <a:p>
            <a:r>
              <a:rPr lang="cs-CZ" dirty="0" smtClean="0"/>
              <a:t>Má právo požadovat oceňovací protokol a vydání diplomů a cen, pokud to je součástí řádu a propozic</a:t>
            </a:r>
          </a:p>
          <a:p>
            <a:r>
              <a:rPr lang="cs-CZ" dirty="0" smtClean="0"/>
              <a:t>Při dodržení podmínek pořadatele smí vystavovat i nečlen a zahraniční účastník</a:t>
            </a:r>
          </a:p>
          <a:p>
            <a:r>
              <a:rPr lang="cs-CZ" dirty="0" smtClean="0"/>
              <a:t>Při nákupních trzích smí předvést zvířata ve vlastních klecích (pokud vyhoví </a:t>
            </a:r>
            <a:r>
              <a:rPr lang="cs-CZ" dirty="0" err="1" smtClean="0"/>
              <a:t>veterině</a:t>
            </a:r>
            <a:r>
              <a:rPr lang="cs-CZ" dirty="0" smtClean="0"/>
              <a:t>)</a:t>
            </a:r>
          </a:p>
          <a:p>
            <a:r>
              <a:rPr lang="cs-CZ" b="1" dirty="0" smtClean="0"/>
              <a:t>Pozor na povinné označení CITES</a:t>
            </a:r>
            <a:endParaRPr lang="cs-CZ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Zaloha_puvodni\PC starsi disc C\Obrázky\2006-04 (IV)\sejmout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350114" cy="6336704"/>
          </a:xfrm>
          <a:prstGeom prst="rect">
            <a:avLst/>
          </a:prstGeom>
          <a:noFill/>
        </p:spPr>
      </p:pic>
      <p:pic>
        <p:nvPicPr>
          <p:cNvPr id="16387" name="Picture 3" descr="D:\Zaloha_puvodni\PC starsi disc C\Obrázky\2006-04 (IV)\sejmout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2204" y="170284"/>
            <a:ext cx="4551796" cy="6687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Zaloha_puvodni\PC starsi disc C\Obrázky\2006-08 (VIII)\sejmout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4468512" cy="6336704"/>
          </a:xfrm>
          <a:prstGeom prst="rect">
            <a:avLst/>
          </a:prstGeom>
          <a:noFill/>
        </p:spPr>
      </p:pic>
      <p:pic>
        <p:nvPicPr>
          <p:cNvPr id="17411" name="Picture 3" descr="D:\Zaloha_puvodni\PC starsi disc C\Obrázky\2006-08 (VIII)\sejmout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725380" y="843572"/>
            <a:ext cx="2704781" cy="1682949"/>
          </a:xfrm>
          <a:prstGeom prst="rect">
            <a:avLst/>
          </a:prstGeom>
          <a:noFill/>
        </p:spPr>
      </p:pic>
      <p:pic>
        <p:nvPicPr>
          <p:cNvPr id="17412" name="Picture 4" descr="D:\Zaloha_puvodni\PC nejstarsi disc D\Dokumenty\foto_Vrabec\Archiv\Barák\20_9_2009\IMG_8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356992"/>
            <a:ext cx="486053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Zaloha_puvodni\PC starsi disc C\Obrázky\2010-03 (III)\sejmout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54461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Veterinární podmínky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Pořadatel i vystavovatel musí dodržovat </a:t>
            </a:r>
            <a:r>
              <a:rPr lang="cs-CZ" dirty="0" err="1" smtClean="0"/>
              <a:t>veterinu</a:t>
            </a:r>
            <a:endParaRPr lang="cs-CZ" dirty="0" smtClean="0"/>
          </a:p>
          <a:p>
            <a:r>
              <a:rPr lang="cs-CZ" dirty="0" smtClean="0"/>
              <a:t>Vystavená zvířata musí mít příslušné veterinární doklady a projít kontrolou při přejímce</a:t>
            </a:r>
          </a:p>
          <a:p>
            <a:r>
              <a:rPr lang="cs-CZ" dirty="0" smtClean="0"/>
              <a:t>Veterinárnímu lékaři pověřenému dozorem musí být vytvořeny podmínky pro výkon práce</a:t>
            </a:r>
          </a:p>
          <a:p>
            <a:r>
              <a:rPr lang="cs-CZ" dirty="0" smtClean="0"/>
              <a:t>Jsou dodržovány minimální standardy pro zabezpečení ochrany a pohody zvířat</a:t>
            </a:r>
          </a:p>
          <a:p>
            <a:r>
              <a:rPr lang="cs-CZ" dirty="0" smtClean="0"/>
              <a:t>Jsou užívány </a:t>
            </a:r>
            <a:r>
              <a:rPr lang="cs-CZ" b="1" dirty="0" smtClean="0"/>
              <a:t>vzorníky a standardy </a:t>
            </a:r>
            <a:r>
              <a:rPr lang="cs-CZ" dirty="0" smtClean="0"/>
              <a:t>a to bude námětem příští přednášky</a:t>
            </a:r>
            <a:endParaRPr lang="cs-CZ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cs-CZ" dirty="0" smtClean="0"/>
              <a:t>Děkuji za Vaši pozornost</a:t>
            </a:r>
            <a:endParaRPr lang="cs-CZ" dirty="0"/>
          </a:p>
        </p:txBody>
      </p:sp>
      <p:pic>
        <p:nvPicPr>
          <p:cNvPr id="4" name="Zástupný symbol pro obsah 3" descr="IMG_63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030869"/>
            <a:ext cx="8568951" cy="571263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dirty="0" err="1" smtClean="0"/>
              <a:t>Welfare</a:t>
            </a:r>
            <a:r>
              <a:rPr lang="cs-CZ" dirty="0" smtClean="0"/>
              <a:t> zvířat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908720"/>
            <a:ext cx="4536504" cy="5760640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Základních 5 svobod:</a:t>
            </a:r>
          </a:p>
          <a:p>
            <a:pPr>
              <a:buFontTx/>
              <a:buChar char="-"/>
            </a:pPr>
            <a:r>
              <a:rPr lang="cs-CZ" dirty="0" smtClean="0"/>
              <a:t>Svoboda od hladu, žízně a podvýživy</a:t>
            </a:r>
          </a:p>
          <a:p>
            <a:pPr>
              <a:buFontTx/>
              <a:buChar char="-"/>
            </a:pPr>
            <a:r>
              <a:rPr lang="cs-CZ" dirty="0" smtClean="0"/>
              <a:t>Svoboda od strachu a stresu</a:t>
            </a:r>
          </a:p>
          <a:p>
            <a:pPr>
              <a:buFontTx/>
              <a:buChar char="-"/>
            </a:pPr>
            <a:r>
              <a:rPr lang="cs-CZ" dirty="0" smtClean="0"/>
              <a:t>Svoboda od fyzického a tepelného nepohodlí</a:t>
            </a:r>
          </a:p>
          <a:p>
            <a:pPr>
              <a:buFontTx/>
              <a:buChar char="-"/>
            </a:pPr>
            <a:r>
              <a:rPr lang="cs-CZ" dirty="0" smtClean="0"/>
              <a:t>Svoboda od bolesti, zranění a onemocnění</a:t>
            </a:r>
          </a:p>
          <a:p>
            <a:pPr>
              <a:buFontTx/>
              <a:buChar char="-"/>
            </a:pPr>
            <a:r>
              <a:rPr lang="cs-CZ" dirty="0" smtClean="0"/>
              <a:t>Svoboda projevit přirozené chování</a:t>
            </a:r>
          </a:p>
          <a:p>
            <a:pPr>
              <a:buNone/>
            </a:pPr>
            <a:r>
              <a:rPr lang="cs-CZ" dirty="0" smtClean="0"/>
              <a:t>Tři R (restrikce): snížení počtu zvířat, propracování experimentálních metod a nahrazení zvířat jinými technologiemi</a:t>
            </a:r>
          </a:p>
          <a:p>
            <a:pPr>
              <a:buFontTx/>
              <a:buChar char="-"/>
            </a:pP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42798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cs-CZ" dirty="0" err="1" smtClean="0"/>
              <a:t>Welfare</a:t>
            </a:r>
            <a:r>
              <a:rPr lang="cs-CZ" dirty="0" smtClean="0"/>
              <a:t> zvířat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620688"/>
            <a:ext cx="8579296" cy="1368153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Ad </a:t>
            </a:r>
            <a:r>
              <a:rPr lang="cs-CZ" dirty="0" err="1" smtClean="0"/>
              <a:t>welfare</a:t>
            </a:r>
            <a:r>
              <a:rPr lang="cs-CZ" dirty="0" smtClean="0"/>
              <a:t> – všeho moc škodí, zvířata potřebujeme a nelze je úplně vyřadit z využití</a:t>
            </a:r>
            <a:endParaRPr lang="cs-CZ" dirty="0"/>
          </a:p>
          <a:p>
            <a:r>
              <a:rPr lang="cs-CZ" dirty="0" smtClean="0"/>
              <a:t>Zneužití sympatií se zvířaty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2448272" cy="17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598124"/>
            <a:ext cx="2448272" cy="327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005064"/>
            <a:ext cx="3486894" cy="218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65104"/>
            <a:ext cx="295678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844824"/>
            <a:ext cx="3096344" cy="174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7024" y="1268760"/>
            <a:ext cx="36369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5436096" y="6237312"/>
            <a:ext cx="3861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Propaganda zacílená na muže!!! Proč ?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cs-CZ" dirty="0" err="1" smtClean="0"/>
              <a:t>Welfare</a:t>
            </a:r>
            <a:r>
              <a:rPr lang="cs-CZ" dirty="0" smtClean="0"/>
              <a:t> zvířat</a:t>
            </a:r>
            <a:endParaRPr lang="cs-CZ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18595"/>
            <a:ext cx="7848872" cy="603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dirty="0" smtClean="0"/>
              <a:t>zákon na ochranu zvířat proti týrání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246/1992 Sb. novelizován zákonem 312/2008</a:t>
            </a:r>
          </a:p>
          <a:p>
            <a:r>
              <a:rPr lang="cs-CZ" dirty="0" smtClean="0"/>
              <a:t>Zakazuje týrání a jeho propagaci (např. by neměla být vystavována umělecká díla zachycující týraná zvířata, pokud </a:t>
            </a:r>
            <a:r>
              <a:rPr lang="cs-CZ" dirty="0" err="1" smtClean="0"/>
              <a:t>nemaji</a:t>
            </a:r>
            <a:r>
              <a:rPr lang="cs-CZ" dirty="0" smtClean="0"/>
              <a:t> preventivní účin x historická hodnota díla)</a:t>
            </a:r>
          </a:p>
          <a:p>
            <a:r>
              <a:rPr lang="cs-CZ" dirty="0"/>
              <a:t>Za propagaci týrání se považuje zejména</a:t>
            </a:r>
          </a:p>
          <a:p>
            <a:pPr marL="514350" indent="-514350">
              <a:buAutoNum type="alphaLcParenR"/>
            </a:pPr>
            <a:r>
              <a:rPr lang="cs-CZ" dirty="0" smtClean="0"/>
              <a:t>vystavování</a:t>
            </a:r>
            <a:r>
              <a:rPr lang="cs-CZ" dirty="0"/>
              <a:t>, jiné demonstrace nebo </a:t>
            </a:r>
            <a:r>
              <a:rPr lang="cs-CZ" dirty="0" smtClean="0"/>
              <a:t>předvádění zvířete</a:t>
            </a:r>
            <a:r>
              <a:rPr lang="cs-CZ" dirty="0"/>
              <a:t>, na kterém byl proveden zákrok </a:t>
            </a:r>
            <a:r>
              <a:rPr lang="cs-CZ" dirty="0" smtClean="0"/>
              <a:t>uvedený </a:t>
            </a:r>
            <a:r>
              <a:rPr lang="pt-BR" dirty="0" smtClean="0"/>
              <a:t>v </a:t>
            </a:r>
            <a:r>
              <a:rPr lang="pt-BR" dirty="0"/>
              <a:t>§ 4 odst. 1 písm. g), na veřejném </a:t>
            </a:r>
            <a:r>
              <a:rPr lang="pt-BR" dirty="0" smtClean="0"/>
              <a:t>vystoupení,</a:t>
            </a:r>
            <a:endParaRPr lang="cs-CZ" dirty="0"/>
          </a:p>
          <a:p>
            <a:pPr marL="514350" indent="-514350">
              <a:buAutoNum type="alphaLcParenR"/>
            </a:pPr>
            <a:r>
              <a:rPr lang="cs-CZ" dirty="0" smtClean="0"/>
              <a:t>zveřejnění </a:t>
            </a:r>
            <a:r>
              <a:rPr lang="cs-CZ" dirty="0"/>
              <a:t>popisu nebo vyobrazení, které </a:t>
            </a:r>
            <a:r>
              <a:rPr lang="cs-CZ" dirty="0" smtClean="0"/>
              <a:t>navádí k </a:t>
            </a:r>
            <a:r>
              <a:rPr lang="cs-CZ" dirty="0"/>
              <a:t>postupům, praktikám chovu nebo výcviku, </a:t>
            </a:r>
            <a:r>
              <a:rPr lang="cs-CZ" dirty="0" smtClean="0"/>
              <a:t>odchytu nebo </a:t>
            </a:r>
            <a:r>
              <a:rPr lang="cs-CZ" dirty="0"/>
              <a:t>usmrcování, úpravám vzhledu </a:t>
            </a:r>
            <a:r>
              <a:rPr lang="cs-CZ" dirty="0" smtClean="0"/>
              <a:t>zvířete a </a:t>
            </a:r>
            <a:r>
              <a:rPr lang="cs-CZ" dirty="0"/>
              <a:t>zásahům do jeho zdravotního stavu </a:t>
            </a:r>
            <a:r>
              <a:rPr lang="cs-CZ" dirty="0" smtClean="0"/>
              <a:t>spojeným s </a:t>
            </a:r>
            <a:r>
              <a:rPr lang="cs-CZ" dirty="0"/>
              <a:t>týráním zvířete tak, jak je vymezeno tímto </a:t>
            </a:r>
            <a:r>
              <a:rPr lang="cs-CZ" dirty="0" smtClean="0"/>
              <a:t>zákonem, pokud </a:t>
            </a:r>
            <a:r>
              <a:rPr lang="cs-CZ" dirty="0"/>
              <a:t>v doprovodné informaci není </a:t>
            </a:r>
            <a:r>
              <a:rPr lang="cs-CZ" dirty="0" smtClean="0"/>
              <a:t>uvedeno, nebo </a:t>
            </a:r>
            <a:r>
              <a:rPr lang="cs-CZ" dirty="0"/>
              <a:t>to jinak nevyplývá, že se jedná o </a:t>
            </a:r>
            <a:r>
              <a:rPr lang="cs-CZ" dirty="0" smtClean="0"/>
              <a:t>činnosti zakázané </a:t>
            </a:r>
            <a:r>
              <a:rPr lang="cs-CZ" dirty="0"/>
              <a:t>tímto zákonem.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88640"/>
            <a:ext cx="8907151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42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2339</Words>
  <Application>Microsoft Office PowerPoint</Application>
  <PresentationFormat>Předvádění na obrazovce (4:3)</PresentationFormat>
  <Paragraphs>127</Paragraphs>
  <Slides>37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8" baseType="lpstr">
      <vt:lpstr>Motiv sady Office</vt:lpstr>
      <vt:lpstr>Speciální aspekty chovu exotických zvířat – lekce 1 výstavy a prezentace v chovatelství</vt:lpstr>
      <vt:lpstr>Výstava a prezentace zvířat předpokládá</vt:lpstr>
      <vt:lpstr>Welfare</vt:lpstr>
      <vt:lpstr>Welfare zvířat</vt:lpstr>
      <vt:lpstr>Welfare zvířat</vt:lpstr>
      <vt:lpstr>Welfare zvířat</vt:lpstr>
      <vt:lpstr>zákon na ochranu zvířat proti týrání</vt:lpstr>
      <vt:lpstr>Snímek 8</vt:lpstr>
      <vt:lpstr>Snímek 9</vt:lpstr>
      <vt:lpstr>Snímek 10</vt:lpstr>
      <vt:lpstr>Týráním je i úprava za účelem změny vzhledu zvířete – zákon vymezuje kdy</vt:lpstr>
      <vt:lpstr>zákon na ochranu zvířat proti týrání</vt:lpstr>
      <vt:lpstr>zákon na ochranu zvířat proti týrání</vt:lpstr>
      <vt:lpstr>Snímek 14</vt:lpstr>
      <vt:lpstr>Snímek 15</vt:lpstr>
      <vt:lpstr>Snímek 16</vt:lpstr>
      <vt:lpstr>vyhláška o ochraně zvířat při chovu, veřejném vystoupení nebo svodu</vt:lpstr>
      <vt:lpstr>vyhláška o ochraně zvířat při přepravě</vt:lpstr>
      <vt:lpstr>Přeprava psů</vt:lpstr>
      <vt:lpstr>Přepravky</vt:lpstr>
      <vt:lpstr>Přeprava koček</vt:lpstr>
      <vt:lpstr>Silniční, železniční a letecká přeprava ostatních savců a ptáků </vt:lpstr>
      <vt:lpstr>Snímek 23</vt:lpstr>
      <vt:lpstr>Přeprava studenokrevných obratlovců</vt:lpstr>
      <vt:lpstr>vyhláška o minimálních standardech pro ochranu hospodářských zvířat</vt:lpstr>
      <vt:lpstr>Příklad - Výstavní řád ČSCH</vt:lpstr>
      <vt:lpstr>Výstavy</vt:lpstr>
      <vt:lpstr>Snímek 28</vt:lpstr>
      <vt:lpstr>Zásady organizace výstav</vt:lpstr>
      <vt:lpstr>Snímek 30</vt:lpstr>
      <vt:lpstr>Práva a povinnosti pořadatele</vt:lpstr>
      <vt:lpstr>Práva a povinnosti vystavovatelů</vt:lpstr>
      <vt:lpstr>Snímek 33</vt:lpstr>
      <vt:lpstr>Snímek 34</vt:lpstr>
      <vt:lpstr>Snímek 35</vt:lpstr>
      <vt:lpstr>Veterinární podmínky</vt:lpstr>
      <vt:lpstr>Děkuji za Vaši pozornost</vt:lpstr>
    </vt:vector>
  </TitlesOfParts>
  <Company>CZU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Speciální aspekty chovu exotických zvířat – lekce 1 výstavy a prezentace v chovatelství</dc:title>
  <dc:creator>uzivatel</dc:creator>
  <cp:lastModifiedBy>uzivatel</cp:lastModifiedBy>
  <cp:revision>21</cp:revision>
  <dcterms:created xsi:type="dcterms:W3CDTF">2012-02-14T19:47:28Z</dcterms:created>
  <dcterms:modified xsi:type="dcterms:W3CDTF">2012-02-14T22:35:00Z</dcterms:modified>
</cp:coreProperties>
</file>